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2.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2"/>
  </p:notesMasterIdLst>
  <p:sldIdLst>
    <p:sldId id="256" r:id="rId2"/>
    <p:sldId id="257" r:id="rId3"/>
    <p:sldId id="259" r:id="rId4"/>
    <p:sldId id="260"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Lst>
  <p:sldSz cx="9144000" cy="5143500" type="screen16x9"/>
  <p:notesSz cx="51435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gNODFh3kmjLs2Q+lzL2RX80H+We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96"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30"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6-03T13:13:54.684" idx="2">
    <p:pos x="6000" y="100"/>
    <p:text>For one of your three use cases, here's my go-to:
We know that small changes to websites — language, layout, functionality — can change success rates for users by astonishing degrees. Changing just the wording on a subscribe button can double subscription rates, and the same principle applies to people applying for programs or benefits (or finding those programs in the first place). A 10 percent increase is a metric; it’s also a mother using a computer in a public library who doesn’t give up on a tax credit because poorly worded, legalistic web writing made her think she was ineligible.
Forget about cost savings. There’s a moral imperative to make sure that digital services for citizens are effective and continuously optimized, and that we maximize the number of Canadians who can and do use them — across demographic, regional and cultural lines.
-Kent Aitken</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DTjypU"/>
      </p:ext>
    </p:extLst>
  </p:cm>
  <p:cm authorId="0" dt="2019-06-03T13:13:54.695" idx="1">
    <p:pos x="6000" y="0"/>
    <p:text>This is really great Sabrina. Thank you.
Can we just add one slide - p2 - that highlights the pace of change. I want to create a burning platform that points to "why digital". Thanks so much!
-Christopher Allison</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DTjypY"/>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9-06-03T13:13:54.682" idx="3">
    <p:pos x="6000" y="0"/>
    <p:text>GET RID OF TIMELINE ALTOGETHER
-Sabrina Ahmad</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DTjypQ"/>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7310757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 name="Google Shape;57;p1: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92839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9" name="Google Shape;269;p1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Digital Foundations</a:t>
            </a:r>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variety of learning opportunities to raise digital awareness and literacy for public servants. </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Combination of original content, third part solutions and community interactions.</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Learners will have access to material of a variety difficulty levels.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270" name="Google Shape;270;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10</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8901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6" name="Google Shape;286;p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Digital Foundations</a:t>
            </a:r>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variety of learning opportunities to raise digital awareness and literacy for public servants. </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Combination of original content, third part solutions and community interactions.</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Learners will have access to material of a variety difficulty levels.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287" name="Google Shape;287;p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11</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696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2" name="Google Shape;302;p1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5. Certification and After Care</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Learners in leadership and specialist streams will be certified on demonstration of skills and competencies, and will gain:</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Access to the Digital Academy’s innovative and collaborative workspace.</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Access to modern tools and equipment to conduct experiments and proofs of concepts.</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Access to a cloud data learning sandbox.</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Invitation to community events and networking platform. </a:t>
            </a:r>
            <a:endParaRPr sz="1200">
              <a:solidFill>
                <a:schemeClr val="dk1"/>
              </a:solidFill>
              <a:latin typeface="Calibri"/>
              <a:ea typeface="Calibri"/>
              <a:cs typeface="Calibri"/>
              <a:sym typeface="Calibri"/>
            </a:endParaRPr>
          </a:p>
        </p:txBody>
      </p:sp>
      <p:sp>
        <p:nvSpPr>
          <p:cNvPr id="303" name="Google Shape;303;p1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12</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65866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3: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4" name="Google Shape;314;p13: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0271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4: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7" name="Google Shape;327;p1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5. Certification and After Care</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Learners in leadership and specialist streams will be certified on demonstration of skills and competencies, and will gain:</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Access to the Digital Academy’s innovative and collaborative workspace.</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Access to modern tools and equipment to conduct experiments and proofs of concepts.</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Access to a cloud data learning sandbox.</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Invitation to community events and networking platform. </a:t>
            </a:r>
            <a:endParaRPr sz="1200">
              <a:solidFill>
                <a:schemeClr val="dk1"/>
              </a:solidFill>
              <a:latin typeface="Calibri"/>
              <a:ea typeface="Calibri"/>
              <a:cs typeface="Calibri"/>
              <a:sym typeface="Calibri"/>
            </a:endParaRPr>
          </a:p>
        </p:txBody>
      </p:sp>
      <p:sp>
        <p:nvSpPr>
          <p:cNvPr id="328" name="Google Shape;328;p1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14</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3819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6" name="Google Shape;336;p1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Digital academy direction and curriculum</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Academy planning consists of:</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Departmental analyses and needs</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Beyond 2020: equipped, agile, inclusive</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CSPS research and leadership</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Government of Canada data strategy</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Government of Canada policy direction</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Chief Information Officer if Canada direction</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International best practices and comparators</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Canadian Digital Service training needs analysis</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337" name="Google Shape;337;p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15</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7696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6: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7" name="Google Shape;377;p1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Leadership: curriculum overview</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Digital Solutions (EX-01-03)</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Hiring and leading multi-disciplinary teams and specialized skills</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Communicating 360 for results</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Leading agile projects</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Leading user-centred solutions </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Coaching others</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Change management and resilience</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Servant leadership</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Building digital acumen</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Digital for senior leaders (EX-03-05)</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Fostering collaboration and boundary spanning</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Fostering risk-taking and experimentation</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Providing sponsorship and government in agile environments</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Nudging and transformation</a:t>
            </a:r>
            <a:endParaRPr sz="1200">
              <a:solidFill>
                <a:schemeClr val="dk1"/>
              </a:solidFill>
              <a:latin typeface="Calibri"/>
              <a:ea typeface="Calibri"/>
              <a:cs typeface="Calibri"/>
              <a:sym typeface="Calibri"/>
            </a:endParaRPr>
          </a:p>
        </p:txBody>
      </p:sp>
      <p:sp>
        <p:nvSpPr>
          <p:cNvPr id="378" name="Google Shape;378;p1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16</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8029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7: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8" name="Google Shape;398;p1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Foundations: curriculum overview</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Digital government: showcase domestic and international government best practices, policies and tools and innovations to educate and inspire across government and beyond.</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Digital literacy: encourage public servants to work in a more iterative and creative approach while basing the design of government products and services on end-user’s needs, wants, and limitations. </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Design foundations: enable public servants to use digital information and communication platforms to find, evaluate, create, and communicate clear information. </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Technology and tools: foster the use and exploration of technologies to inspire more efficient and innovative ways of working in the public service. </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399" name="Google Shape;399;p1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17</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47244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8: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9" name="Google Shape;409;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Inspired by Government of Canada Digital Standards</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with users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Iterate and improve frequently</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Work in the open by default</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Use open standards and solutions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Address security and privacy risks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Build in accessibility from the start</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Empower staff to deliver better services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Be good data stewards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ethical services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Collaborate widely</a:t>
            </a:r>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410" name="Google Shape;410;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18</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4770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19: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0" name="Google Shape;440;p1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Inspired by Government of Canada Digital Standards</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with users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Iterate and improve frequently</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Work in the open by default</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Use open standards and solutions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Address security and privacy risks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Build in accessibility from the start</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Empower staff to deliver better services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Be good data stewards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ethical services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Collaborate widely</a:t>
            </a:r>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441" name="Google Shape;441;p1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19</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8042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 name="Google Shape;63;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Digital Academy: what and why</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Concept: a teaching organization held at the Canada School of the Public Service (CSPS) in partnership with the Office of the Chief Information Officer (OCIO) and the Canadian Digital Service (CDS).</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Objectives: 1. work with partners and experts to develop in our people the foundational, specialist and leadership digital skills needed to meet expectations of Canadians. 2. Build diverse and inclusive communities and networks to support continuous and social learning. 3. Re-focus learning on the practical application of tomorrow’s Technology and tools. </a:t>
            </a:r>
            <a:endParaRPr/>
          </a:p>
        </p:txBody>
      </p:sp>
      <p:sp>
        <p:nvSpPr>
          <p:cNvPr id="64" name="Google Shape;64;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2</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3596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1" name="Google Shape;471;p2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Inspired by Government of Canada Digital Standards</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with users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Iterate and improve frequently</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Work in the open by default</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Use open standards and solutions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Address security and privacy risks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Build in accessibility from the start</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Empower staff to deliver better services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Be good data stewards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ethical services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Collaborate widely</a:t>
            </a:r>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472" name="Google Shape;472;p2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20</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9597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050">
                <a:solidFill>
                  <a:srgbClr val="3C4043"/>
                </a:solidFill>
                <a:highlight>
                  <a:srgbClr val="FFFFFF"/>
                </a:highlight>
                <a:latin typeface="Roboto"/>
                <a:ea typeface="Roboto"/>
                <a:cs typeface="Roboto"/>
                <a:sym typeface="Roboto"/>
              </a:rPr>
              <a:t>Big data talent gap stat: Canada’s Big Data Consortium report, “Closing Canada’s Big Data Talent Gap”</a:t>
            </a:r>
            <a:endParaRPr sz="1050">
              <a:solidFill>
                <a:srgbClr val="3C4043"/>
              </a:solidFill>
              <a:highlight>
                <a:srgbClr val="FFFFFF"/>
              </a:highlight>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endParaRPr sz="1050">
              <a:solidFill>
                <a:srgbClr val="3C4043"/>
              </a:solidFill>
              <a:highlight>
                <a:srgbClr val="FFFFFF"/>
              </a:highlight>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en-US" sz="1050">
                <a:solidFill>
                  <a:srgbClr val="3C4043"/>
                </a:solidFill>
                <a:highlight>
                  <a:srgbClr val="FFFFFF"/>
                </a:highlight>
                <a:latin typeface="Roboto"/>
                <a:ea typeface="Roboto"/>
                <a:cs typeface="Roboto"/>
                <a:sym typeface="Roboto"/>
              </a:rPr>
              <a:t>We know that small changes to websites — language, layout, functionality — can change success rates for users by astonishing degrees. Changing just the wording on a subscribe button can double subscription rates, and the same principle applies to people applying for programs or benefits (or finding those programs in the first place). A 10 percent increase is a metric; it’s also a mother using a computer in a public library who doesn’t give up on a tax credit because poorly worded, legalistic web writing made her think she was ineligible.</a:t>
            </a:r>
            <a:endParaRPr sz="1050">
              <a:solidFill>
                <a:srgbClr val="3C4043"/>
              </a:solidFill>
              <a:highlight>
                <a:srgbClr val="FFFFFF"/>
              </a:highlight>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endParaRPr sz="1050">
              <a:solidFill>
                <a:srgbClr val="3C4043"/>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100"/>
              <a:buNone/>
            </a:pPr>
            <a:r>
              <a:rPr lang="en-US" sz="1050">
                <a:solidFill>
                  <a:srgbClr val="3C4043"/>
                </a:solidFill>
                <a:highlight>
                  <a:srgbClr val="FFFFFF"/>
                </a:highlight>
                <a:latin typeface="Roboto"/>
                <a:ea typeface="Roboto"/>
                <a:cs typeface="Roboto"/>
                <a:sym typeface="Roboto"/>
              </a:rPr>
              <a:t>Forget about cost savings. There’s a moral imperative to make sure that digital services for citizens are effective and continuously optimized, and that we maximize the number of Canadians who can and do use them — across demographic, regional and cultural lines.</a:t>
            </a:r>
            <a:endParaRPr/>
          </a:p>
        </p:txBody>
      </p:sp>
      <p:sp>
        <p:nvSpPr>
          <p:cNvPr id="89" name="Google Shape;8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3994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 name="Google Shape;10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9422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 name="Google Shape;144;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Inspired by Government of Canada Digital Standards</a:t>
            </a:r>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with users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Iterate and improve frequently</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Work in the open by default</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Use open standards and solutions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Address security and privacy risks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Build in accessibility from the start</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Empower staff to deliver better services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Be good data stewards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ethical services</a:t>
            </a:r>
            <a:endParaRPr/>
          </a:p>
          <a:p>
            <a:pPr marL="228600" marR="0" lvl="0" indent="-228600" algn="l" rtl="0">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Collaborate widely</a:t>
            </a:r>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145" name="Google Shape;145;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5</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1124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5407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7: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7: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2199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8: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8" name="Google Shape;228;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Digital Foundations</a:t>
            </a:r>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variety of learning opportunities to raise digital awareness and literacy for public servants. </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Combination of original content, third part solutions and community interactions.</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Learners will have access to material of a variety difficulty levels.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229" name="Google Shape;229;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8</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38595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9: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8" name="Google Shape;248;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Digital Foundations</a:t>
            </a:r>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variety of learning opportunities to raise digital awareness and literacy for public servants. </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Combination of original content, third part solutions and community interactions.</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Learners will have access to material of a variety difficulty levels.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249" name="Google Shape;249;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9</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86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1"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g5afcd8ea15_0_303"/>
          <p:cNvSpPr txBox="1">
            <a:spLocks noGrp="1"/>
          </p:cNvSpPr>
          <p:nvPr>
            <p:ph type="ctrTitle"/>
          </p:nvPr>
        </p:nvSpPr>
        <p:spPr>
          <a:xfrm>
            <a:off x="322285" y="726948"/>
            <a:ext cx="5142900" cy="27096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rgbClr val="FFFFFF"/>
              </a:buClr>
              <a:buSzPts val="4200"/>
              <a:buFont typeface="Georgia"/>
              <a:buNone/>
              <a:defRPr sz="4200" u="none">
                <a:solidFill>
                  <a:srgbClr val="FFFF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 name="Google Shape;11;g5afcd8ea15_0_303"/>
          <p:cNvSpPr txBox="1">
            <a:spLocks noGrp="1"/>
          </p:cNvSpPr>
          <p:nvPr>
            <p:ph type="subTitle" idx="1"/>
          </p:nvPr>
        </p:nvSpPr>
        <p:spPr>
          <a:xfrm>
            <a:off x="322284" y="3539205"/>
            <a:ext cx="5142900" cy="849300"/>
          </a:xfrm>
          <a:prstGeom prst="rect">
            <a:avLst/>
          </a:prstGeom>
          <a:noFill/>
          <a:ln>
            <a:noFill/>
          </a:ln>
        </p:spPr>
        <p:txBody>
          <a:bodyPr spcFirstLastPara="1" wrap="square" lIns="0" tIns="0" rIns="0" bIns="0" anchor="t" anchorCtr="0"/>
          <a:lstStyle>
            <a:lvl1pPr lvl="0" algn="l">
              <a:spcBef>
                <a:spcPts val="0"/>
              </a:spcBef>
              <a:spcAft>
                <a:spcPts val="0"/>
              </a:spcAft>
              <a:buClr>
                <a:schemeClr val="lt1"/>
              </a:buClr>
              <a:buSzPts val="1400"/>
              <a:buNone/>
              <a:defRPr b="1">
                <a:solidFill>
                  <a:schemeClr val="lt1"/>
                </a:solidFill>
              </a:defRPr>
            </a:lvl1pPr>
            <a:lvl2pPr lvl="1" algn="ctr">
              <a:spcBef>
                <a:spcPts val="0"/>
              </a:spcBef>
              <a:spcAft>
                <a:spcPts val="0"/>
              </a:spcAft>
              <a:buClr>
                <a:srgbClr val="888888"/>
              </a:buClr>
              <a:buSzPts val="1400"/>
              <a:buNone/>
              <a:defRPr>
                <a:solidFill>
                  <a:srgbClr val="888888"/>
                </a:solidFill>
              </a:defRPr>
            </a:lvl2pPr>
            <a:lvl3pPr lvl="2" algn="ctr">
              <a:spcBef>
                <a:spcPts val="0"/>
              </a:spcBef>
              <a:spcAft>
                <a:spcPts val="0"/>
              </a:spcAft>
              <a:buClr>
                <a:srgbClr val="888888"/>
              </a:buClr>
              <a:buSzPts val="1400"/>
              <a:buNone/>
              <a:defRPr>
                <a:solidFill>
                  <a:srgbClr val="888888"/>
                </a:solidFill>
              </a:defRPr>
            </a:lvl3pPr>
            <a:lvl4pPr lvl="3" algn="ctr">
              <a:spcBef>
                <a:spcPts val="0"/>
              </a:spcBef>
              <a:spcAft>
                <a:spcPts val="0"/>
              </a:spcAft>
              <a:buClr>
                <a:srgbClr val="888888"/>
              </a:buClr>
              <a:buSzPts val="1400"/>
              <a:buNone/>
              <a:defRPr>
                <a:solidFill>
                  <a:srgbClr val="888888"/>
                </a:solidFill>
              </a:defRPr>
            </a:lvl4pPr>
            <a:lvl5pPr lvl="4" algn="ctr">
              <a:spcBef>
                <a:spcPts val="0"/>
              </a:spcBef>
              <a:spcAft>
                <a:spcPts val="0"/>
              </a:spcAft>
              <a:buClr>
                <a:srgbClr val="888888"/>
              </a:buClr>
              <a:buSzPts val="14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and image">
  <p:cSld name="Title, content and image">
    <p:spTree>
      <p:nvGrpSpPr>
        <p:cNvPr id="1" name="Shape 42"/>
        <p:cNvGrpSpPr/>
        <p:nvPr/>
      </p:nvGrpSpPr>
      <p:grpSpPr>
        <a:xfrm>
          <a:off x="0" y="0"/>
          <a:ext cx="0" cy="0"/>
          <a:chOff x="0" y="0"/>
          <a:chExt cx="0" cy="0"/>
        </a:xfrm>
      </p:grpSpPr>
      <p:sp>
        <p:nvSpPr>
          <p:cNvPr id="43" name="Google Shape;43;g5afcd8ea15_0_336"/>
          <p:cNvSpPr txBox="1">
            <a:spLocks noGrp="1"/>
          </p:cNvSpPr>
          <p:nvPr>
            <p:ph type="title"/>
          </p:nvPr>
        </p:nvSpPr>
        <p:spPr>
          <a:xfrm>
            <a:off x="320908" y="878417"/>
            <a:ext cx="3932700" cy="13185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4" name="Google Shape;44;g5afcd8ea15_0_336"/>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45" name="Google Shape;45;g5afcd8ea15_0_336"/>
          <p:cNvSpPr txBox="1">
            <a:spLocks noGrp="1"/>
          </p:cNvSpPr>
          <p:nvPr>
            <p:ph type="body" idx="1"/>
          </p:nvPr>
        </p:nvSpPr>
        <p:spPr>
          <a:xfrm>
            <a:off x="320040" y="2446867"/>
            <a:ext cx="3933600" cy="1941900"/>
          </a:xfrm>
          <a:prstGeom prst="rect">
            <a:avLst/>
          </a:prstGeom>
          <a:noFill/>
          <a:ln>
            <a:noFill/>
          </a:ln>
        </p:spPr>
        <p:txBody>
          <a:bodyPr spcFirstLastPara="1" wrap="square" lIns="0" tIns="0" rIns="0" bIns="0" anchor="t" anchorCtr="0"/>
          <a:lstStyle>
            <a:lvl1pPr marL="457200" lvl="0" indent="-228600" algn="l">
              <a:spcBef>
                <a:spcPts val="0"/>
              </a:spcBef>
              <a:spcAft>
                <a:spcPts val="0"/>
              </a:spcAft>
              <a:buClr>
                <a:schemeClr val="dk1"/>
              </a:buClr>
              <a:buSzPts val="1400"/>
              <a:buNone/>
              <a:defRPr/>
            </a:lvl1pPr>
            <a:lvl2pPr marL="914400" lvl="1" indent="-317500" algn="l">
              <a:spcBef>
                <a:spcPts val="0"/>
              </a:spcBef>
              <a:spcAft>
                <a:spcPts val="0"/>
              </a:spcAft>
              <a:buClr>
                <a:schemeClr val="dk1"/>
              </a:buClr>
              <a:buSzPts val="1400"/>
              <a:buChar char="•"/>
              <a:defRPr/>
            </a:lvl2pPr>
            <a:lvl3pPr marL="1371600" lvl="2" indent="-317500" algn="l">
              <a:spcBef>
                <a:spcPts val="0"/>
              </a:spcBef>
              <a:spcAft>
                <a:spcPts val="0"/>
              </a:spcAft>
              <a:buClr>
                <a:schemeClr val="dk1"/>
              </a:buClr>
              <a:buSzPts val="1400"/>
              <a:buChar char="•"/>
              <a:defRPr/>
            </a:lvl3pPr>
            <a:lvl4pPr marL="1828800" lvl="3" indent="-317500" algn="l">
              <a:spcBef>
                <a:spcPts val="0"/>
              </a:spcBef>
              <a:spcAft>
                <a:spcPts val="0"/>
              </a:spcAft>
              <a:buClr>
                <a:schemeClr val="dk1"/>
              </a:buClr>
              <a:buSzPts val="1400"/>
              <a:buChar char="•"/>
              <a:defRPr/>
            </a:lvl4pPr>
            <a:lvl5pPr marL="2286000" lvl="4" indent="-228600" algn="l">
              <a:spcBef>
                <a:spcPts val="0"/>
              </a:spcBef>
              <a:spcAft>
                <a:spcPts val="0"/>
              </a:spcAft>
              <a:buClr>
                <a:schemeClr val="dk1"/>
              </a:buClr>
              <a:buSzPts val="14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46" name="Google Shape;46;g5afcd8ea15_0_336"/>
          <p:cNvSpPr>
            <a:spLocks noGrp="1"/>
          </p:cNvSpPr>
          <p:nvPr>
            <p:ph type="pic" idx="2"/>
          </p:nvPr>
        </p:nvSpPr>
        <p:spPr>
          <a:xfrm>
            <a:off x="5047593" y="228601"/>
            <a:ext cx="3915600" cy="4160100"/>
          </a:xfrm>
          <a:prstGeom prst="rect">
            <a:avLst/>
          </a:prstGeom>
          <a:noFill/>
          <a:ln>
            <a:noFill/>
          </a:ln>
        </p:spPr>
        <p:txBody>
          <a:bodyPr spcFirstLastPara="1" wrap="square" lIns="0" tIns="0" rIns="0" bIns="0" anchor="t" anchorCtr="0"/>
          <a:lstStyle>
            <a:lvl1pPr marR="0" lvl="0" algn="ctr" rtl="0">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p:cSld name="Image">
    <p:spTree>
      <p:nvGrpSpPr>
        <p:cNvPr id="1" name="Shape 47"/>
        <p:cNvGrpSpPr/>
        <p:nvPr/>
      </p:nvGrpSpPr>
      <p:grpSpPr>
        <a:xfrm>
          <a:off x="0" y="0"/>
          <a:ext cx="0" cy="0"/>
          <a:chOff x="0" y="0"/>
          <a:chExt cx="0" cy="0"/>
        </a:xfrm>
      </p:grpSpPr>
      <p:sp>
        <p:nvSpPr>
          <p:cNvPr id="48" name="Google Shape;48;g5afcd8ea15_0_341"/>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49" name="Google Shape;49;g5afcd8ea15_0_341"/>
          <p:cNvSpPr>
            <a:spLocks noGrp="1"/>
          </p:cNvSpPr>
          <p:nvPr>
            <p:ph type="pic" idx="2"/>
          </p:nvPr>
        </p:nvSpPr>
        <p:spPr>
          <a:xfrm>
            <a:off x="23" y="0"/>
            <a:ext cx="9144000" cy="4519500"/>
          </a:xfrm>
          <a:prstGeom prst="rect">
            <a:avLst/>
          </a:prstGeom>
          <a:noFill/>
          <a:ln>
            <a:noFill/>
          </a:ln>
        </p:spPr>
        <p:txBody>
          <a:bodyPr spcFirstLastPara="1" wrap="square" lIns="0" tIns="0" rIns="0" bIns="0" anchor="ctr" anchorCtr="0"/>
          <a:lstStyle>
            <a:lvl1pPr marR="0" lvl="0" algn="ctr" rtl="0">
              <a:spcBef>
                <a:spcPts val="0"/>
              </a:spcBef>
              <a:spcAft>
                <a:spcPts val="0"/>
              </a:spcAft>
              <a:buClr>
                <a:schemeClr val="dk1"/>
              </a:buClr>
              <a:buSzPts val="1800"/>
              <a:buFont typeface="Arial"/>
              <a:buNone/>
              <a:defRPr sz="1800" b="0" i="0" u="none" strike="noStrike" cap="none">
                <a:solidFill>
                  <a:schemeClr val="dk1"/>
                </a:solidFill>
                <a:latin typeface="Georgia"/>
                <a:ea typeface="Georgia"/>
                <a:cs typeface="Georgia"/>
                <a:sym typeface="Georgia"/>
              </a:defRPr>
            </a:lvl1pPr>
            <a:lvl2pPr marR="0" lvl="1" algn="l" rtl="0">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0"/>
        <p:cNvGrpSpPr/>
        <p:nvPr/>
      </p:nvGrpSpPr>
      <p:grpSpPr>
        <a:xfrm>
          <a:off x="0" y="0"/>
          <a:ext cx="0" cy="0"/>
          <a:chOff x="0" y="0"/>
          <a:chExt cx="0" cy="0"/>
        </a:xfrm>
      </p:grpSpPr>
      <p:sp>
        <p:nvSpPr>
          <p:cNvPr id="51" name="Google Shape;51;g5afcd8ea15_0_344"/>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2" name="Google Shape;52;g5afcd8ea15_0_344"/>
          <p:cNvSpPr txBox="1">
            <a:spLocks noGrp="1"/>
          </p:cNvSpPr>
          <p:nvPr>
            <p:ph type="body" idx="1"/>
          </p:nvPr>
        </p:nvSpPr>
        <p:spPr>
          <a:xfrm>
            <a:off x="894876" y="315786"/>
            <a:ext cx="7354200" cy="2509800"/>
          </a:xfrm>
          <a:prstGeom prst="rect">
            <a:avLst/>
          </a:prstGeom>
          <a:noFill/>
          <a:ln>
            <a:noFill/>
          </a:ln>
        </p:spPr>
        <p:txBody>
          <a:bodyPr spcFirstLastPara="1" wrap="square" lIns="0" tIns="0" rIns="0" bIns="0" anchor="b" anchorCtr="0"/>
          <a:lstStyle>
            <a:lvl1pPr marL="457200" lvl="0" indent="-228600" algn="ctr">
              <a:spcBef>
                <a:spcPts val="0"/>
              </a:spcBef>
              <a:spcAft>
                <a:spcPts val="0"/>
              </a:spcAft>
              <a:buClr>
                <a:srgbClr val="3F2A56"/>
              </a:buClr>
              <a:buSzPts val="1800"/>
              <a:buFont typeface="Arial"/>
              <a:buNone/>
              <a:defRPr sz="1800" b="0" i="1">
                <a:solidFill>
                  <a:srgbClr val="3F2A56"/>
                </a:solidFill>
                <a:latin typeface="Georgia"/>
                <a:ea typeface="Georgia"/>
                <a:cs typeface="Georgia"/>
                <a:sym typeface="Georgia"/>
              </a:defRPr>
            </a:lvl1pPr>
            <a:lvl2pPr marL="914400" lvl="1" indent="-228600" algn="ctr">
              <a:spcBef>
                <a:spcPts val="0"/>
              </a:spcBef>
              <a:spcAft>
                <a:spcPts val="0"/>
              </a:spcAft>
              <a:buClr>
                <a:srgbClr val="3F2A56"/>
              </a:buClr>
              <a:buSzPts val="1800"/>
              <a:buNone/>
              <a:defRPr sz="1800" b="0" i="1">
                <a:solidFill>
                  <a:srgbClr val="3F2A56"/>
                </a:solidFill>
                <a:latin typeface="Georgia"/>
                <a:ea typeface="Georgia"/>
                <a:cs typeface="Georgia"/>
                <a:sym typeface="Georgia"/>
              </a:defRPr>
            </a:lvl2pPr>
            <a:lvl3pPr marL="1371600" lvl="2" indent="-228600" algn="ctr">
              <a:spcBef>
                <a:spcPts val="0"/>
              </a:spcBef>
              <a:spcAft>
                <a:spcPts val="0"/>
              </a:spcAft>
              <a:buClr>
                <a:srgbClr val="3F2A56"/>
              </a:buClr>
              <a:buSzPts val="1800"/>
              <a:buNone/>
              <a:defRPr sz="1800" b="0" i="1">
                <a:solidFill>
                  <a:srgbClr val="3F2A56"/>
                </a:solidFill>
                <a:latin typeface="Georgia"/>
                <a:ea typeface="Georgia"/>
                <a:cs typeface="Georgia"/>
                <a:sym typeface="Georgia"/>
              </a:defRPr>
            </a:lvl3pPr>
            <a:lvl4pPr marL="1828800" lvl="3" indent="-228600" algn="ctr">
              <a:spcBef>
                <a:spcPts val="0"/>
              </a:spcBef>
              <a:spcAft>
                <a:spcPts val="0"/>
              </a:spcAft>
              <a:buClr>
                <a:srgbClr val="3F2A56"/>
              </a:buClr>
              <a:buSzPts val="1800"/>
              <a:buNone/>
              <a:defRPr sz="1800" b="0" i="1">
                <a:solidFill>
                  <a:srgbClr val="3F2A56"/>
                </a:solidFill>
                <a:latin typeface="Georgia"/>
                <a:ea typeface="Georgia"/>
                <a:cs typeface="Georgia"/>
                <a:sym typeface="Georgia"/>
              </a:defRPr>
            </a:lvl4pPr>
            <a:lvl5pPr marL="2286000" lvl="4" indent="-228600" algn="ctr">
              <a:spcBef>
                <a:spcPts val="0"/>
              </a:spcBef>
              <a:spcAft>
                <a:spcPts val="0"/>
              </a:spcAft>
              <a:buClr>
                <a:srgbClr val="3F2A56"/>
              </a:buClr>
              <a:buSzPts val="1800"/>
              <a:buFont typeface="Arial"/>
              <a:buNone/>
              <a:defRPr sz="1800" b="0" i="1">
                <a:solidFill>
                  <a:srgbClr val="3F2A56"/>
                </a:solidFill>
                <a:latin typeface="Georgia"/>
                <a:ea typeface="Georgia"/>
                <a:cs typeface="Georgia"/>
                <a:sym typeface="Georgia"/>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53" name="Google Shape;53;g5afcd8ea15_0_344"/>
          <p:cNvSpPr txBox="1">
            <a:spLocks noGrp="1"/>
          </p:cNvSpPr>
          <p:nvPr>
            <p:ph type="body" idx="2"/>
          </p:nvPr>
        </p:nvSpPr>
        <p:spPr>
          <a:xfrm>
            <a:off x="894362" y="3330822"/>
            <a:ext cx="7355400" cy="240000"/>
          </a:xfrm>
          <a:prstGeom prst="rect">
            <a:avLst/>
          </a:prstGeom>
          <a:noFill/>
          <a:ln>
            <a:noFill/>
          </a:ln>
        </p:spPr>
        <p:txBody>
          <a:bodyPr spcFirstLastPara="1" wrap="square" lIns="0" tIns="0" rIns="0" bIns="0" anchor="ctr" anchorCtr="0"/>
          <a:lstStyle>
            <a:lvl1pPr marL="457200" lvl="0" indent="-304800" algn="ctr">
              <a:spcBef>
                <a:spcPts val="0"/>
              </a:spcBef>
              <a:spcAft>
                <a:spcPts val="0"/>
              </a:spcAft>
              <a:buClr>
                <a:schemeClr val="dk1"/>
              </a:buClr>
              <a:buSzPts val="1200"/>
              <a:buFont typeface="Merriweather Sans"/>
              <a:buChar char="—"/>
              <a:defRPr sz="1200" b="0" i="1">
                <a:latin typeface="Georgia"/>
                <a:ea typeface="Georgia"/>
                <a:cs typeface="Georgia"/>
                <a:sym typeface="Georgia"/>
              </a:defRPr>
            </a:lvl1pPr>
            <a:lvl2pPr marL="914400" lvl="1" indent="-228600" algn="l">
              <a:spcBef>
                <a:spcPts val="0"/>
              </a:spcBef>
              <a:spcAft>
                <a:spcPts val="0"/>
              </a:spcAft>
              <a:buClr>
                <a:schemeClr val="dk1"/>
              </a:buClr>
              <a:buSzPts val="800"/>
              <a:buNone/>
              <a:defRPr sz="800" b="1"/>
            </a:lvl2pPr>
            <a:lvl3pPr marL="1371600" lvl="2" indent="-228600" algn="l">
              <a:spcBef>
                <a:spcPts val="0"/>
              </a:spcBef>
              <a:spcAft>
                <a:spcPts val="0"/>
              </a:spcAft>
              <a:buClr>
                <a:schemeClr val="dk1"/>
              </a:buClr>
              <a:buSzPts val="700"/>
              <a:buNone/>
              <a:defRPr sz="700" b="1"/>
            </a:lvl3pPr>
            <a:lvl4pPr marL="1828800" lvl="3" indent="-228600" algn="l">
              <a:spcBef>
                <a:spcPts val="0"/>
              </a:spcBef>
              <a:spcAft>
                <a:spcPts val="0"/>
              </a:spcAft>
              <a:buClr>
                <a:schemeClr val="dk1"/>
              </a:buClr>
              <a:buSzPts val="600"/>
              <a:buNone/>
              <a:defRPr sz="600" b="1"/>
            </a:lvl4pPr>
            <a:lvl5pPr marL="2286000" lvl="4" indent="-228600" algn="l">
              <a:spcBef>
                <a:spcPts val="0"/>
              </a:spcBef>
              <a:spcAft>
                <a:spcPts val="0"/>
              </a:spcAft>
              <a:buClr>
                <a:schemeClr val="dk1"/>
              </a:buClr>
              <a:buSzPts val="600"/>
              <a:buNone/>
              <a:defRPr sz="600" b="1"/>
            </a:lvl5pPr>
            <a:lvl6pPr marL="2743200" lvl="5" indent="-228600" algn="l">
              <a:spcBef>
                <a:spcPts val="100"/>
              </a:spcBef>
              <a:spcAft>
                <a:spcPts val="0"/>
              </a:spcAft>
              <a:buClr>
                <a:schemeClr val="dk1"/>
              </a:buClr>
              <a:buSzPts val="600"/>
              <a:buNone/>
              <a:defRPr sz="600" b="1"/>
            </a:lvl6pPr>
            <a:lvl7pPr marL="3200400" lvl="6" indent="-228600" algn="l">
              <a:spcBef>
                <a:spcPts val="100"/>
              </a:spcBef>
              <a:spcAft>
                <a:spcPts val="0"/>
              </a:spcAft>
              <a:buClr>
                <a:schemeClr val="dk1"/>
              </a:buClr>
              <a:buSzPts val="600"/>
              <a:buNone/>
              <a:defRPr sz="600" b="1"/>
            </a:lvl7pPr>
            <a:lvl8pPr marL="3657600" lvl="7" indent="-228600" algn="l">
              <a:spcBef>
                <a:spcPts val="100"/>
              </a:spcBef>
              <a:spcAft>
                <a:spcPts val="0"/>
              </a:spcAft>
              <a:buClr>
                <a:schemeClr val="dk1"/>
              </a:buClr>
              <a:buSzPts val="600"/>
              <a:buNone/>
              <a:defRPr sz="600" b="1"/>
            </a:lvl8pPr>
            <a:lvl9pPr marL="4114800" lvl="8" indent="-228600" algn="l">
              <a:spcBef>
                <a:spcPts val="100"/>
              </a:spcBef>
              <a:spcAft>
                <a:spcPts val="0"/>
              </a:spcAft>
              <a:buClr>
                <a:schemeClr val="dk1"/>
              </a:buClr>
              <a:buSzPts val="600"/>
              <a:buNone/>
              <a:defRPr sz="600" b="1"/>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g5afcd8ea15_0_306"/>
          <p:cNvSpPr txBox="1">
            <a:spLocks noGrp="1"/>
          </p:cNvSpPr>
          <p:nvPr>
            <p:ph type="title"/>
          </p:nvPr>
        </p:nvSpPr>
        <p:spPr>
          <a:xfrm>
            <a:off x="320908" y="142876"/>
            <a:ext cx="8502300" cy="8157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 name="Google Shape;14;g5afcd8ea15_0_306"/>
          <p:cNvSpPr txBox="1">
            <a:spLocks noGrp="1"/>
          </p:cNvSpPr>
          <p:nvPr>
            <p:ph type="body" idx="1"/>
          </p:nvPr>
        </p:nvSpPr>
        <p:spPr>
          <a:xfrm>
            <a:off x="320040" y="1200152"/>
            <a:ext cx="8503800" cy="3186600"/>
          </a:xfrm>
          <a:prstGeom prst="rect">
            <a:avLst/>
          </a:prstGeom>
          <a:noFill/>
          <a:ln>
            <a:noFill/>
          </a:ln>
        </p:spPr>
        <p:txBody>
          <a:bodyPr spcFirstLastPara="1" wrap="square" lIns="0" tIns="0" rIns="0" bIns="0" anchor="t" anchorCtr="0"/>
          <a:lstStyle>
            <a:lvl1pPr marL="457200" lvl="0" indent="-228600" algn="l">
              <a:spcBef>
                <a:spcPts val="0"/>
              </a:spcBef>
              <a:spcAft>
                <a:spcPts val="0"/>
              </a:spcAft>
              <a:buClr>
                <a:schemeClr val="dk1"/>
              </a:buClr>
              <a:buSzPts val="1400"/>
              <a:buNone/>
              <a:defRPr/>
            </a:lvl1pPr>
            <a:lvl2pPr marL="914400" lvl="1" indent="-317500" algn="l">
              <a:spcBef>
                <a:spcPts val="0"/>
              </a:spcBef>
              <a:spcAft>
                <a:spcPts val="0"/>
              </a:spcAft>
              <a:buClr>
                <a:schemeClr val="dk1"/>
              </a:buClr>
              <a:buSzPts val="1400"/>
              <a:buChar char="•"/>
              <a:defRPr/>
            </a:lvl2pPr>
            <a:lvl3pPr marL="1371600" lvl="2" indent="-317500" algn="l">
              <a:spcBef>
                <a:spcPts val="0"/>
              </a:spcBef>
              <a:spcAft>
                <a:spcPts val="0"/>
              </a:spcAft>
              <a:buClr>
                <a:schemeClr val="dk1"/>
              </a:buClr>
              <a:buSzPts val="1400"/>
              <a:buChar char="•"/>
              <a:defRPr/>
            </a:lvl3pPr>
            <a:lvl4pPr marL="1828800" lvl="3" indent="-317500" algn="l">
              <a:spcBef>
                <a:spcPts val="0"/>
              </a:spcBef>
              <a:spcAft>
                <a:spcPts val="0"/>
              </a:spcAft>
              <a:buClr>
                <a:schemeClr val="dk1"/>
              </a:buClr>
              <a:buSzPts val="1400"/>
              <a:buChar char="•"/>
              <a:defRPr/>
            </a:lvl4pPr>
            <a:lvl5pPr marL="2286000" lvl="4" indent="-228600" algn="l">
              <a:spcBef>
                <a:spcPts val="0"/>
              </a:spcBef>
              <a:spcAft>
                <a:spcPts val="0"/>
              </a:spcAft>
              <a:buClr>
                <a:schemeClr val="dk1"/>
              </a:buClr>
              <a:buSzPts val="14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5" name="Google Shape;15;g5afcd8ea15_0_306"/>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 Slide 2">
  <p:cSld name="Cover Slide 2">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g5afcd8ea15_0_310"/>
          <p:cNvSpPr txBox="1">
            <a:spLocks noGrp="1"/>
          </p:cNvSpPr>
          <p:nvPr>
            <p:ph type="ctrTitle"/>
          </p:nvPr>
        </p:nvSpPr>
        <p:spPr>
          <a:xfrm>
            <a:off x="322285" y="728383"/>
            <a:ext cx="5142900" cy="27096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rgbClr val="FFFFFF"/>
              </a:buClr>
              <a:buSzPts val="4200"/>
              <a:buFont typeface="Georgia"/>
              <a:buNone/>
              <a:defRPr sz="4200" u="none">
                <a:solidFill>
                  <a:srgbClr val="FFFF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 name="Google Shape;18;g5afcd8ea15_0_310"/>
          <p:cNvSpPr txBox="1">
            <a:spLocks noGrp="1"/>
          </p:cNvSpPr>
          <p:nvPr>
            <p:ph type="subTitle" idx="1"/>
          </p:nvPr>
        </p:nvSpPr>
        <p:spPr>
          <a:xfrm>
            <a:off x="322284" y="3539205"/>
            <a:ext cx="5142900" cy="849300"/>
          </a:xfrm>
          <a:prstGeom prst="rect">
            <a:avLst/>
          </a:prstGeom>
          <a:noFill/>
          <a:ln>
            <a:noFill/>
          </a:ln>
        </p:spPr>
        <p:txBody>
          <a:bodyPr spcFirstLastPara="1" wrap="square" lIns="0" tIns="0" rIns="0" bIns="0" anchor="t" anchorCtr="0"/>
          <a:lstStyle>
            <a:lvl1pPr lvl="0" algn="l">
              <a:spcBef>
                <a:spcPts val="0"/>
              </a:spcBef>
              <a:spcAft>
                <a:spcPts val="0"/>
              </a:spcAft>
              <a:buClr>
                <a:schemeClr val="lt1"/>
              </a:buClr>
              <a:buSzPts val="1400"/>
              <a:buNone/>
              <a:defRPr b="1">
                <a:solidFill>
                  <a:schemeClr val="lt1"/>
                </a:solidFill>
              </a:defRPr>
            </a:lvl1pPr>
            <a:lvl2pPr lvl="1" algn="ctr">
              <a:spcBef>
                <a:spcPts val="0"/>
              </a:spcBef>
              <a:spcAft>
                <a:spcPts val="0"/>
              </a:spcAft>
              <a:buClr>
                <a:srgbClr val="888888"/>
              </a:buClr>
              <a:buSzPts val="1400"/>
              <a:buNone/>
              <a:defRPr>
                <a:solidFill>
                  <a:srgbClr val="888888"/>
                </a:solidFill>
              </a:defRPr>
            </a:lvl2pPr>
            <a:lvl3pPr lvl="2" algn="ctr">
              <a:spcBef>
                <a:spcPts val="0"/>
              </a:spcBef>
              <a:spcAft>
                <a:spcPts val="0"/>
              </a:spcAft>
              <a:buClr>
                <a:srgbClr val="888888"/>
              </a:buClr>
              <a:buSzPts val="1400"/>
              <a:buNone/>
              <a:defRPr>
                <a:solidFill>
                  <a:srgbClr val="888888"/>
                </a:solidFill>
              </a:defRPr>
            </a:lvl3pPr>
            <a:lvl4pPr lvl="3" algn="ctr">
              <a:spcBef>
                <a:spcPts val="0"/>
              </a:spcBef>
              <a:spcAft>
                <a:spcPts val="0"/>
              </a:spcAft>
              <a:buClr>
                <a:srgbClr val="888888"/>
              </a:buClr>
              <a:buSzPts val="1400"/>
              <a:buNone/>
              <a:defRPr>
                <a:solidFill>
                  <a:srgbClr val="888888"/>
                </a:solidFill>
              </a:defRPr>
            </a:lvl4pPr>
            <a:lvl5pPr lvl="4" algn="ctr">
              <a:spcBef>
                <a:spcPts val="0"/>
              </a:spcBef>
              <a:spcAft>
                <a:spcPts val="0"/>
              </a:spcAft>
              <a:buClr>
                <a:srgbClr val="888888"/>
              </a:buClr>
              <a:buSzPts val="14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Slide 3">
  <p:cSld name="Cover Slide 3">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g5afcd8ea15_0_313"/>
          <p:cNvSpPr txBox="1">
            <a:spLocks noGrp="1"/>
          </p:cNvSpPr>
          <p:nvPr>
            <p:ph type="ctrTitle"/>
          </p:nvPr>
        </p:nvSpPr>
        <p:spPr>
          <a:xfrm>
            <a:off x="322285" y="728383"/>
            <a:ext cx="5142900" cy="27096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rgbClr val="FFFFFF"/>
              </a:buClr>
              <a:buSzPts val="4200"/>
              <a:buFont typeface="Georgia"/>
              <a:buNone/>
              <a:defRPr sz="4200" u="none">
                <a:solidFill>
                  <a:srgbClr val="FFFF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 name="Google Shape;21;g5afcd8ea15_0_313"/>
          <p:cNvSpPr txBox="1">
            <a:spLocks noGrp="1"/>
          </p:cNvSpPr>
          <p:nvPr>
            <p:ph type="subTitle" idx="1"/>
          </p:nvPr>
        </p:nvSpPr>
        <p:spPr>
          <a:xfrm>
            <a:off x="322284" y="3539205"/>
            <a:ext cx="5142900" cy="849300"/>
          </a:xfrm>
          <a:prstGeom prst="rect">
            <a:avLst/>
          </a:prstGeom>
          <a:noFill/>
          <a:ln>
            <a:noFill/>
          </a:ln>
        </p:spPr>
        <p:txBody>
          <a:bodyPr spcFirstLastPara="1" wrap="square" lIns="0" tIns="0" rIns="0" bIns="0" anchor="t" anchorCtr="0"/>
          <a:lstStyle>
            <a:lvl1pPr lvl="0" algn="l">
              <a:spcBef>
                <a:spcPts val="0"/>
              </a:spcBef>
              <a:spcAft>
                <a:spcPts val="0"/>
              </a:spcAft>
              <a:buClr>
                <a:schemeClr val="lt1"/>
              </a:buClr>
              <a:buSzPts val="1400"/>
              <a:buNone/>
              <a:defRPr b="1">
                <a:solidFill>
                  <a:schemeClr val="lt1"/>
                </a:solidFill>
              </a:defRPr>
            </a:lvl1pPr>
            <a:lvl2pPr lvl="1" algn="ctr">
              <a:spcBef>
                <a:spcPts val="0"/>
              </a:spcBef>
              <a:spcAft>
                <a:spcPts val="0"/>
              </a:spcAft>
              <a:buClr>
                <a:srgbClr val="888888"/>
              </a:buClr>
              <a:buSzPts val="1400"/>
              <a:buNone/>
              <a:defRPr>
                <a:solidFill>
                  <a:srgbClr val="888888"/>
                </a:solidFill>
              </a:defRPr>
            </a:lvl2pPr>
            <a:lvl3pPr lvl="2" algn="ctr">
              <a:spcBef>
                <a:spcPts val="0"/>
              </a:spcBef>
              <a:spcAft>
                <a:spcPts val="0"/>
              </a:spcAft>
              <a:buClr>
                <a:srgbClr val="888888"/>
              </a:buClr>
              <a:buSzPts val="1400"/>
              <a:buNone/>
              <a:defRPr>
                <a:solidFill>
                  <a:srgbClr val="888888"/>
                </a:solidFill>
              </a:defRPr>
            </a:lvl3pPr>
            <a:lvl4pPr lvl="3" algn="ctr">
              <a:spcBef>
                <a:spcPts val="0"/>
              </a:spcBef>
              <a:spcAft>
                <a:spcPts val="0"/>
              </a:spcAft>
              <a:buClr>
                <a:srgbClr val="888888"/>
              </a:buClr>
              <a:buSzPts val="1400"/>
              <a:buNone/>
              <a:defRPr>
                <a:solidFill>
                  <a:srgbClr val="888888"/>
                </a:solidFill>
              </a:defRPr>
            </a:lvl4pPr>
            <a:lvl5pPr lvl="4" algn="ctr">
              <a:spcBef>
                <a:spcPts val="0"/>
              </a:spcBef>
              <a:spcAft>
                <a:spcPts val="0"/>
              </a:spcAft>
              <a:buClr>
                <a:srgbClr val="888888"/>
              </a:buClr>
              <a:buSzPts val="14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ntents">
  <p:cSld name="Title and 2 contents">
    <p:spTree>
      <p:nvGrpSpPr>
        <p:cNvPr id="1" name="Shape 22"/>
        <p:cNvGrpSpPr/>
        <p:nvPr/>
      </p:nvGrpSpPr>
      <p:grpSpPr>
        <a:xfrm>
          <a:off x="0" y="0"/>
          <a:ext cx="0" cy="0"/>
          <a:chOff x="0" y="0"/>
          <a:chExt cx="0" cy="0"/>
        </a:xfrm>
      </p:grpSpPr>
      <p:sp>
        <p:nvSpPr>
          <p:cNvPr id="23" name="Google Shape;23;g5afcd8ea15_0_316"/>
          <p:cNvSpPr txBox="1">
            <a:spLocks noGrp="1"/>
          </p:cNvSpPr>
          <p:nvPr>
            <p:ph type="title"/>
          </p:nvPr>
        </p:nvSpPr>
        <p:spPr>
          <a:xfrm>
            <a:off x="320908" y="142876"/>
            <a:ext cx="8502300" cy="8157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4" name="Google Shape;24;g5afcd8ea15_0_316"/>
          <p:cNvSpPr txBox="1">
            <a:spLocks noGrp="1"/>
          </p:cNvSpPr>
          <p:nvPr>
            <p:ph type="body" idx="1"/>
          </p:nvPr>
        </p:nvSpPr>
        <p:spPr>
          <a:xfrm>
            <a:off x="320040" y="1200152"/>
            <a:ext cx="4114200" cy="3186600"/>
          </a:xfrm>
          <a:prstGeom prst="rect">
            <a:avLst/>
          </a:prstGeom>
          <a:noFill/>
          <a:ln>
            <a:noFill/>
          </a:ln>
        </p:spPr>
        <p:txBody>
          <a:bodyPr spcFirstLastPara="1" wrap="square" lIns="0" tIns="0" rIns="0" bIns="0" anchor="t" anchorCtr="0"/>
          <a:lstStyle>
            <a:lvl1pPr marL="457200" lvl="0" indent="-228600" algn="l">
              <a:spcBef>
                <a:spcPts val="0"/>
              </a:spcBef>
              <a:spcAft>
                <a:spcPts val="0"/>
              </a:spcAft>
              <a:buClr>
                <a:schemeClr val="dk1"/>
              </a:buClr>
              <a:buSzPts val="1400"/>
              <a:buNone/>
              <a:defRPr/>
            </a:lvl1pPr>
            <a:lvl2pPr marL="914400" lvl="1" indent="-317500" algn="l">
              <a:spcBef>
                <a:spcPts val="0"/>
              </a:spcBef>
              <a:spcAft>
                <a:spcPts val="0"/>
              </a:spcAft>
              <a:buClr>
                <a:schemeClr val="dk1"/>
              </a:buClr>
              <a:buSzPts val="1400"/>
              <a:buChar char="•"/>
              <a:defRPr/>
            </a:lvl2pPr>
            <a:lvl3pPr marL="1371600" lvl="2" indent="-317500" algn="l">
              <a:spcBef>
                <a:spcPts val="0"/>
              </a:spcBef>
              <a:spcAft>
                <a:spcPts val="0"/>
              </a:spcAft>
              <a:buClr>
                <a:schemeClr val="dk1"/>
              </a:buClr>
              <a:buSzPts val="1400"/>
              <a:buChar char="•"/>
              <a:defRPr/>
            </a:lvl3pPr>
            <a:lvl4pPr marL="1828800" lvl="3" indent="-317500" algn="l">
              <a:spcBef>
                <a:spcPts val="0"/>
              </a:spcBef>
              <a:spcAft>
                <a:spcPts val="0"/>
              </a:spcAft>
              <a:buClr>
                <a:schemeClr val="dk1"/>
              </a:buClr>
              <a:buSzPts val="1400"/>
              <a:buChar char="•"/>
              <a:defRPr/>
            </a:lvl4pPr>
            <a:lvl5pPr marL="2286000" lvl="4" indent="-228600" algn="l">
              <a:spcBef>
                <a:spcPts val="0"/>
              </a:spcBef>
              <a:spcAft>
                <a:spcPts val="0"/>
              </a:spcAft>
              <a:buClr>
                <a:schemeClr val="dk1"/>
              </a:buClr>
              <a:buSzPts val="14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25" name="Google Shape;25;g5afcd8ea15_0_316"/>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6" name="Google Shape;26;g5afcd8ea15_0_316"/>
          <p:cNvSpPr txBox="1">
            <a:spLocks noGrp="1"/>
          </p:cNvSpPr>
          <p:nvPr>
            <p:ph type="body" idx="2"/>
          </p:nvPr>
        </p:nvSpPr>
        <p:spPr>
          <a:xfrm>
            <a:off x="4708828" y="1200152"/>
            <a:ext cx="4114200" cy="3186600"/>
          </a:xfrm>
          <a:prstGeom prst="rect">
            <a:avLst/>
          </a:prstGeom>
          <a:noFill/>
          <a:ln>
            <a:noFill/>
          </a:ln>
        </p:spPr>
        <p:txBody>
          <a:bodyPr spcFirstLastPara="1" wrap="square" lIns="0" tIns="0" rIns="0" bIns="0" anchor="t" anchorCtr="0"/>
          <a:lstStyle>
            <a:lvl1pPr marL="457200" lvl="0" indent="-228600" algn="l">
              <a:spcBef>
                <a:spcPts val="0"/>
              </a:spcBef>
              <a:spcAft>
                <a:spcPts val="0"/>
              </a:spcAft>
              <a:buClr>
                <a:schemeClr val="dk1"/>
              </a:buClr>
              <a:buSzPts val="1400"/>
              <a:buNone/>
              <a:defRPr/>
            </a:lvl1pPr>
            <a:lvl2pPr marL="914400" lvl="1" indent="-317500" algn="l">
              <a:spcBef>
                <a:spcPts val="0"/>
              </a:spcBef>
              <a:spcAft>
                <a:spcPts val="0"/>
              </a:spcAft>
              <a:buClr>
                <a:schemeClr val="dk1"/>
              </a:buClr>
              <a:buSzPts val="1400"/>
              <a:buChar char="•"/>
              <a:defRPr/>
            </a:lvl2pPr>
            <a:lvl3pPr marL="1371600" lvl="2" indent="-317500" algn="l">
              <a:spcBef>
                <a:spcPts val="0"/>
              </a:spcBef>
              <a:spcAft>
                <a:spcPts val="0"/>
              </a:spcAft>
              <a:buClr>
                <a:schemeClr val="dk1"/>
              </a:buClr>
              <a:buSzPts val="1400"/>
              <a:buChar char="•"/>
              <a:defRPr/>
            </a:lvl3pPr>
            <a:lvl4pPr marL="1828800" lvl="3" indent="-317500" algn="l">
              <a:spcBef>
                <a:spcPts val="0"/>
              </a:spcBef>
              <a:spcAft>
                <a:spcPts val="0"/>
              </a:spcAft>
              <a:buClr>
                <a:schemeClr val="dk1"/>
              </a:buClr>
              <a:buSzPts val="1400"/>
              <a:buChar char="•"/>
              <a:defRPr/>
            </a:lvl4pPr>
            <a:lvl5pPr marL="2286000" lvl="4" indent="-228600" algn="l">
              <a:spcBef>
                <a:spcPts val="0"/>
              </a:spcBef>
              <a:spcAft>
                <a:spcPts val="0"/>
              </a:spcAft>
              <a:buClr>
                <a:schemeClr val="dk1"/>
              </a:buClr>
              <a:buSzPts val="14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g5afcd8ea15_0_321"/>
          <p:cNvSpPr txBox="1">
            <a:spLocks noGrp="1"/>
          </p:cNvSpPr>
          <p:nvPr>
            <p:ph type="title"/>
          </p:nvPr>
        </p:nvSpPr>
        <p:spPr>
          <a:xfrm>
            <a:off x="320908" y="142876"/>
            <a:ext cx="8502300" cy="8157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 name="Google Shape;29;g5afcd8ea15_0_321"/>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Break 1" type="secHead">
  <p:cSld name="SECTION_HEADER">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g5afcd8ea15_0_324"/>
          <p:cNvSpPr txBox="1">
            <a:spLocks noGrp="1"/>
          </p:cNvSpPr>
          <p:nvPr>
            <p:ph type="title"/>
          </p:nvPr>
        </p:nvSpPr>
        <p:spPr>
          <a:xfrm>
            <a:off x="322285" y="826240"/>
            <a:ext cx="6514200" cy="25725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2800"/>
              <a:buFont typeface="Georgia"/>
              <a:buNone/>
              <a:defRPr sz="2800" b="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 name="Google Shape;32;g5afcd8ea15_0_324"/>
          <p:cNvSpPr txBox="1">
            <a:spLocks noGrp="1"/>
          </p:cNvSpPr>
          <p:nvPr>
            <p:ph type="body" idx="1"/>
          </p:nvPr>
        </p:nvSpPr>
        <p:spPr>
          <a:xfrm>
            <a:off x="322284" y="3541223"/>
            <a:ext cx="6514200" cy="791400"/>
          </a:xfrm>
          <a:prstGeom prst="rect">
            <a:avLst/>
          </a:prstGeom>
          <a:noFill/>
          <a:ln>
            <a:noFill/>
          </a:ln>
        </p:spPr>
        <p:txBody>
          <a:bodyPr spcFirstLastPara="1" wrap="square" lIns="0" tIns="0" rIns="0" bIns="0" anchor="t" anchorCtr="0"/>
          <a:lstStyle>
            <a:lvl1pPr marL="457200" lvl="0" indent="-228600" algn="l">
              <a:spcBef>
                <a:spcPts val="0"/>
              </a:spcBef>
              <a:spcAft>
                <a:spcPts val="0"/>
              </a:spcAft>
              <a:buClr>
                <a:schemeClr val="accent2"/>
              </a:buClr>
              <a:buSzPts val="1400"/>
              <a:buNone/>
              <a:defRPr sz="1400" b="1">
                <a:solidFill>
                  <a:schemeClr val="accent2"/>
                </a:solidFill>
              </a:defRPr>
            </a:lvl1pPr>
            <a:lvl2pPr marL="914400" lvl="1" indent="-228600" algn="l">
              <a:spcBef>
                <a:spcPts val="0"/>
              </a:spcBef>
              <a:spcAft>
                <a:spcPts val="0"/>
              </a:spcAft>
              <a:buClr>
                <a:srgbClr val="888888"/>
              </a:buClr>
              <a:buSzPts val="1800"/>
              <a:buNone/>
              <a:defRPr sz="1800">
                <a:solidFill>
                  <a:srgbClr val="888888"/>
                </a:solidFill>
              </a:defRPr>
            </a:lvl2pPr>
            <a:lvl3pPr marL="1371600" lvl="2" indent="-228600" algn="l">
              <a:spcBef>
                <a:spcPts val="0"/>
              </a:spcBef>
              <a:spcAft>
                <a:spcPts val="0"/>
              </a:spcAft>
              <a:buClr>
                <a:srgbClr val="888888"/>
              </a:buClr>
              <a:buSzPts val="1600"/>
              <a:buNone/>
              <a:defRPr sz="1600">
                <a:solidFill>
                  <a:srgbClr val="888888"/>
                </a:solidFill>
              </a:defRPr>
            </a:lvl3pPr>
            <a:lvl4pPr marL="1828800" lvl="3" indent="-228600" algn="l">
              <a:spcBef>
                <a:spcPts val="0"/>
              </a:spcBef>
              <a:spcAft>
                <a:spcPts val="0"/>
              </a:spcAft>
              <a:buClr>
                <a:srgbClr val="888888"/>
              </a:buClr>
              <a:buSzPts val="1400"/>
              <a:buNone/>
              <a:defRPr sz="1400">
                <a:solidFill>
                  <a:srgbClr val="888888"/>
                </a:solidFill>
              </a:defRPr>
            </a:lvl4pPr>
            <a:lvl5pPr marL="2286000" lvl="4" indent="-228600" algn="l">
              <a:spcBef>
                <a:spcPts val="0"/>
              </a:spcBef>
              <a:spcAft>
                <a:spcPts val="0"/>
              </a:spcAft>
              <a:buClr>
                <a:srgbClr val="888888"/>
              </a:buClr>
              <a:buSzPts val="1400"/>
              <a:buNone/>
              <a:defRPr sz="1400">
                <a:solidFill>
                  <a:srgbClr val="888888"/>
                </a:solidFill>
              </a:defRPr>
            </a:lvl5pPr>
            <a:lvl6pPr marL="2743200" lvl="5" indent="-228600" algn="l">
              <a:spcBef>
                <a:spcPts val="300"/>
              </a:spcBef>
              <a:spcAft>
                <a:spcPts val="0"/>
              </a:spcAft>
              <a:buClr>
                <a:srgbClr val="888888"/>
              </a:buClr>
              <a:buSzPts val="1400"/>
              <a:buNone/>
              <a:defRPr sz="1400">
                <a:solidFill>
                  <a:srgbClr val="888888"/>
                </a:solidFill>
              </a:defRPr>
            </a:lvl6pPr>
            <a:lvl7pPr marL="3200400" lvl="6" indent="-228600" algn="l">
              <a:spcBef>
                <a:spcPts val="300"/>
              </a:spcBef>
              <a:spcAft>
                <a:spcPts val="0"/>
              </a:spcAft>
              <a:buClr>
                <a:srgbClr val="888888"/>
              </a:buClr>
              <a:buSzPts val="1400"/>
              <a:buNone/>
              <a:defRPr sz="1400">
                <a:solidFill>
                  <a:srgbClr val="888888"/>
                </a:solidFill>
              </a:defRPr>
            </a:lvl7pPr>
            <a:lvl8pPr marL="3657600" lvl="7" indent="-228600" algn="l">
              <a:spcBef>
                <a:spcPts val="300"/>
              </a:spcBef>
              <a:spcAft>
                <a:spcPts val="0"/>
              </a:spcAft>
              <a:buClr>
                <a:srgbClr val="888888"/>
              </a:buClr>
              <a:buSzPts val="1400"/>
              <a:buNone/>
              <a:defRPr sz="1400">
                <a:solidFill>
                  <a:srgbClr val="888888"/>
                </a:solidFill>
              </a:defRPr>
            </a:lvl8pPr>
            <a:lvl9pPr marL="4114800" lvl="8" indent="-228600" algn="l">
              <a:spcBef>
                <a:spcPts val="300"/>
              </a:spcBef>
              <a:spcAft>
                <a:spcPts val="0"/>
              </a:spcAft>
              <a:buClr>
                <a:srgbClr val="888888"/>
              </a:buClr>
              <a:buSzPts val="1400"/>
              <a:buNone/>
              <a:defRPr sz="1400">
                <a:solidFill>
                  <a:srgbClr val="888888"/>
                </a:solidFill>
              </a:defRPr>
            </a:lvl9pPr>
          </a:lstStyle>
          <a:p>
            <a:endParaRPr/>
          </a:p>
        </p:txBody>
      </p:sp>
      <p:sp>
        <p:nvSpPr>
          <p:cNvPr id="33" name="Google Shape;33;g5afcd8ea15_0_324"/>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Break 2">
  <p:cSld name="Section Break 2">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g5afcd8ea15_0_328"/>
          <p:cNvSpPr txBox="1">
            <a:spLocks noGrp="1"/>
          </p:cNvSpPr>
          <p:nvPr>
            <p:ph type="title"/>
          </p:nvPr>
        </p:nvSpPr>
        <p:spPr>
          <a:xfrm>
            <a:off x="322285" y="826240"/>
            <a:ext cx="6514200" cy="25725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2800"/>
              <a:buFont typeface="Georgia"/>
              <a:buNone/>
              <a:defRPr sz="2800" b="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6" name="Google Shape;36;g5afcd8ea15_0_328"/>
          <p:cNvSpPr txBox="1">
            <a:spLocks noGrp="1"/>
          </p:cNvSpPr>
          <p:nvPr>
            <p:ph type="body" idx="1"/>
          </p:nvPr>
        </p:nvSpPr>
        <p:spPr>
          <a:xfrm>
            <a:off x="322284" y="3541223"/>
            <a:ext cx="6514200" cy="791400"/>
          </a:xfrm>
          <a:prstGeom prst="rect">
            <a:avLst/>
          </a:prstGeom>
          <a:noFill/>
          <a:ln>
            <a:noFill/>
          </a:ln>
        </p:spPr>
        <p:txBody>
          <a:bodyPr spcFirstLastPara="1" wrap="square" lIns="0" tIns="0" rIns="0" bIns="0" anchor="t" anchorCtr="0"/>
          <a:lstStyle>
            <a:lvl1pPr marL="457200" lvl="0" indent="-228600" algn="l">
              <a:spcBef>
                <a:spcPts val="0"/>
              </a:spcBef>
              <a:spcAft>
                <a:spcPts val="0"/>
              </a:spcAft>
              <a:buClr>
                <a:schemeClr val="accent2"/>
              </a:buClr>
              <a:buSzPts val="1400"/>
              <a:buNone/>
              <a:defRPr sz="1400" b="1">
                <a:solidFill>
                  <a:schemeClr val="accent2"/>
                </a:solidFill>
              </a:defRPr>
            </a:lvl1pPr>
            <a:lvl2pPr marL="914400" lvl="1" indent="-228600" algn="l">
              <a:spcBef>
                <a:spcPts val="0"/>
              </a:spcBef>
              <a:spcAft>
                <a:spcPts val="0"/>
              </a:spcAft>
              <a:buClr>
                <a:srgbClr val="888888"/>
              </a:buClr>
              <a:buSzPts val="1800"/>
              <a:buNone/>
              <a:defRPr sz="1800">
                <a:solidFill>
                  <a:srgbClr val="888888"/>
                </a:solidFill>
              </a:defRPr>
            </a:lvl2pPr>
            <a:lvl3pPr marL="1371600" lvl="2" indent="-228600" algn="l">
              <a:spcBef>
                <a:spcPts val="0"/>
              </a:spcBef>
              <a:spcAft>
                <a:spcPts val="0"/>
              </a:spcAft>
              <a:buClr>
                <a:srgbClr val="888888"/>
              </a:buClr>
              <a:buSzPts val="1600"/>
              <a:buNone/>
              <a:defRPr sz="1600">
                <a:solidFill>
                  <a:srgbClr val="888888"/>
                </a:solidFill>
              </a:defRPr>
            </a:lvl3pPr>
            <a:lvl4pPr marL="1828800" lvl="3" indent="-228600" algn="l">
              <a:spcBef>
                <a:spcPts val="0"/>
              </a:spcBef>
              <a:spcAft>
                <a:spcPts val="0"/>
              </a:spcAft>
              <a:buClr>
                <a:srgbClr val="888888"/>
              </a:buClr>
              <a:buSzPts val="1400"/>
              <a:buNone/>
              <a:defRPr sz="1400">
                <a:solidFill>
                  <a:srgbClr val="888888"/>
                </a:solidFill>
              </a:defRPr>
            </a:lvl4pPr>
            <a:lvl5pPr marL="2286000" lvl="4" indent="-228600" algn="l">
              <a:spcBef>
                <a:spcPts val="0"/>
              </a:spcBef>
              <a:spcAft>
                <a:spcPts val="0"/>
              </a:spcAft>
              <a:buClr>
                <a:srgbClr val="888888"/>
              </a:buClr>
              <a:buSzPts val="1400"/>
              <a:buNone/>
              <a:defRPr sz="1400">
                <a:solidFill>
                  <a:srgbClr val="888888"/>
                </a:solidFill>
              </a:defRPr>
            </a:lvl5pPr>
            <a:lvl6pPr marL="2743200" lvl="5" indent="-228600" algn="l">
              <a:spcBef>
                <a:spcPts val="300"/>
              </a:spcBef>
              <a:spcAft>
                <a:spcPts val="0"/>
              </a:spcAft>
              <a:buClr>
                <a:srgbClr val="888888"/>
              </a:buClr>
              <a:buSzPts val="1400"/>
              <a:buNone/>
              <a:defRPr sz="1400">
                <a:solidFill>
                  <a:srgbClr val="888888"/>
                </a:solidFill>
              </a:defRPr>
            </a:lvl6pPr>
            <a:lvl7pPr marL="3200400" lvl="6" indent="-228600" algn="l">
              <a:spcBef>
                <a:spcPts val="300"/>
              </a:spcBef>
              <a:spcAft>
                <a:spcPts val="0"/>
              </a:spcAft>
              <a:buClr>
                <a:srgbClr val="888888"/>
              </a:buClr>
              <a:buSzPts val="1400"/>
              <a:buNone/>
              <a:defRPr sz="1400">
                <a:solidFill>
                  <a:srgbClr val="888888"/>
                </a:solidFill>
              </a:defRPr>
            </a:lvl7pPr>
            <a:lvl8pPr marL="3657600" lvl="7" indent="-228600" algn="l">
              <a:spcBef>
                <a:spcPts val="300"/>
              </a:spcBef>
              <a:spcAft>
                <a:spcPts val="0"/>
              </a:spcAft>
              <a:buClr>
                <a:srgbClr val="888888"/>
              </a:buClr>
              <a:buSzPts val="1400"/>
              <a:buNone/>
              <a:defRPr sz="1400">
                <a:solidFill>
                  <a:srgbClr val="888888"/>
                </a:solidFill>
              </a:defRPr>
            </a:lvl8pPr>
            <a:lvl9pPr marL="4114800" lvl="8" indent="-228600" algn="l">
              <a:spcBef>
                <a:spcPts val="300"/>
              </a:spcBef>
              <a:spcAft>
                <a:spcPts val="0"/>
              </a:spcAft>
              <a:buClr>
                <a:srgbClr val="888888"/>
              </a:buClr>
              <a:buSzPts val="1400"/>
              <a:buNone/>
              <a:defRPr sz="1400">
                <a:solidFill>
                  <a:srgbClr val="888888"/>
                </a:solidFill>
              </a:defRPr>
            </a:lvl9pPr>
          </a:lstStyle>
          <a:p>
            <a:endParaRPr/>
          </a:p>
        </p:txBody>
      </p:sp>
      <p:sp>
        <p:nvSpPr>
          <p:cNvPr id="37" name="Google Shape;37;g5afcd8ea15_0_328"/>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Break 3">
  <p:cSld name="Section Break 3">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g5afcd8ea15_0_332"/>
          <p:cNvSpPr txBox="1">
            <a:spLocks noGrp="1"/>
          </p:cNvSpPr>
          <p:nvPr>
            <p:ph type="title"/>
          </p:nvPr>
        </p:nvSpPr>
        <p:spPr>
          <a:xfrm>
            <a:off x="322285" y="826240"/>
            <a:ext cx="6514200" cy="25725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accent2"/>
              </a:buClr>
              <a:buSzPts val="2800"/>
              <a:buFont typeface="Georgia"/>
              <a:buNone/>
              <a:defRPr sz="2800" b="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0" name="Google Shape;40;g5afcd8ea15_0_332"/>
          <p:cNvSpPr txBox="1">
            <a:spLocks noGrp="1"/>
          </p:cNvSpPr>
          <p:nvPr>
            <p:ph type="body" idx="1"/>
          </p:nvPr>
        </p:nvSpPr>
        <p:spPr>
          <a:xfrm>
            <a:off x="322284" y="3541223"/>
            <a:ext cx="6514200" cy="791400"/>
          </a:xfrm>
          <a:prstGeom prst="rect">
            <a:avLst/>
          </a:prstGeom>
          <a:noFill/>
          <a:ln>
            <a:noFill/>
          </a:ln>
        </p:spPr>
        <p:txBody>
          <a:bodyPr spcFirstLastPara="1" wrap="square" lIns="0" tIns="0" rIns="0" bIns="0" anchor="t" anchorCtr="0"/>
          <a:lstStyle>
            <a:lvl1pPr marL="457200" lvl="0" indent="-228600" algn="l">
              <a:spcBef>
                <a:spcPts val="0"/>
              </a:spcBef>
              <a:spcAft>
                <a:spcPts val="0"/>
              </a:spcAft>
              <a:buClr>
                <a:schemeClr val="accent2"/>
              </a:buClr>
              <a:buSzPts val="1400"/>
              <a:buNone/>
              <a:defRPr sz="1400" b="1">
                <a:solidFill>
                  <a:schemeClr val="accent2"/>
                </a:solidFill>
              </a:defRPr>
            </a:lvl1pPr>
            <a:lvl2pPr marL="914400" lvl="1" indent="-228600" algn="l">
              <a:spcBef>
                <a:spcPts val="0"/>
              </a:spcBef>
              <a:spcAft>
                <a:spcPts val="0"/>
              </a:spcAft>
              <a:buClr>
                <a:srgbClr val="888888"/>
              </a:buClr>
              <a:buSzPts val="1800"/>
              <a:buNone/>
              <a:defRPr sz="1800">
                <a:solidFill>
                  <a:srgbClr val="888888"/>
                </a:solidFill>
              </a:defRPr>
            </a:lvl2pPr>
            <a:lvl3pPr marL="1371600" lvl="2" indent="-228600" algn="l">
              <a:spcBef>
                <a:spcPts val="0"/>
              </a:spcBef>
              <a:spcAft>
                <a:spcPts val="0"/>
              </a:spcAft>
              <a:buClr>
                <a:srgbClr val="888888"/>
              </a:buClr>
              <a:buSzPts val="1600"/>
              <a:buNone/>
              <a:defRPr sz="1600">
                <a:solidFill>
                  <a:srgbClr val="888888"/>
                </a:solidFill>
              </a:defRPr>
            </a:lvl3pPr>
            <a:lvl4pPr marL="1828800" lvl="3" indent="-228600" algn="l">
              <a:spcBef>
                <a:spcPts val="0"/>
              </a:spcBef>
              <a:spcAft>
                <a:spcPts val="0"/>
              </a:spcAft>
              <a:buClr>
                <a:srgbClr val="888888"/>
              </a:buClr>
              <a:buSzPts val="1400"/>
              <a:buNone/>
              <a:defRPr sz="1400">
                <a:solidFill>
                  <a:srgbClr val="888888"/>
                </a:solidFill>
              </a:defRPr>
            </a:lvl4pPr>
            <a:lvl5pPr marL="2286000" lvl="4" indent="-228600" algn="l">
              <a:spcBef>
                <a:spcPts val="0"/>
              </a:spcBef>
              <a:spcAft>
                <a:spcPts val="0"/>
              </a:spcAft>
              <a:buClr>
                <a:srgbClr val="888888"/>
              </a:buClr>
              <a:buSzPts val="1400"/>
              <a:buNone/>
              <a:defRPr sz="1400">
                <a:solidFill>
                  <a:srgbClr val="888888"/>
                </a:solidFill>
              </a:defRPr>
            </a:lvl5pPr>
            <a:lvl6pPr marL="2743200" lvl="5" indent="-228600" algn="l">
              <a:spcBef>
                <a:spcPts val="300"/>
              </a:spcBef>
              <a:spcAft>
                <a:spcPts val="0"/>
              </a:spcAft>
              <a:buClr>
                <a:srgbClr val="888888"/>
              </a:buClr>
              <a:buSzPts val="1400"/>
              <a:buNone/>
              <a:defRPr sz="1400">
                <a:solidFill>
                  <a:srgbClr val="888888"/>
                </a:solidFill>
              </a:defRPr>
            </a:lvl6pPr>
            <a:lvl7pPr marL="3200400" lvl="6" indent="-228600" algn="l">
              <a:spcBef>
                <a:spcPts val="300"/>
              </a:spcBef>
              <a:spcAft>
                <a:spcPts val="0"/>
              </a:spcAft>
              <a:buClr>
                <a:srgbClr val="888888"/>
              </a:buClr>
              <a:buSzPts val="1400"/>
              <a:buNone/>
              <a:defRPr sz="1400">
                <a:solidFill>
                  <a:srgbClr val="888888"/>
                </a:solidFill>
              </a:defRPr>
            </a:lvl7pPr>
            <a:lvl8pPr marL="3657600" lvl="7" indent="-228600" algn="l">
              <a:spcBef>
                <a:spcPts val="300"/>
              </a:spcBef>
              <a:spcAft>
                <a:spcPts val="0"/>
              </a:spcAft>
              <a:buClr>
                <a:srgbClr val="888888"/>
              </a:buClr>
              <a:buSzPts val="1400"/>
              <a:buNone/>
              <a:defRPr sz="1400">
                <a:solidFill>
                  <a:srgbClr val="888888"/>
                </a:solidFill>
              </a:defRPr>
            </a:lvl8pPr>
            <a:lvl9pPr marL="4114800" lvl="8" indent="-228600" algn="l">
              <a:spcBef>
                <a:spcPts val="300"/>
              </a:spcBef>
              <a:spcAft>
                <a:spcPts val="0"/>
              </a:spcAft>
              <a:buClr>
                <a:srgbClr val="888888"/>
              </a:buClr>
              <a:buSzPts val="1400"/>
              <a:buNone/>
              <a:defRPr sz="1400">
                <a:solidFill>
                  <a:srgbClr val="888888"/>
                </a:solidFill>
              </a:defRPr>
            </a:lvl9pPr>
          </a:lstStyle>
          <a:p>
            <a:endParaRPr/>
          </a:p>
        </p:txBody>
      </p:sp>
      <p:sp>
        <p:nvSpPr>
          <p:cNvPr id="41" name="Google Shape;41;g5afcd8ea15_0_332"/>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g5afcd8ea15_0_299"/>
          <p:cNvSpPr txBox="1">
            <a:spLocks noGrp="1"/>
          </p:cNvSpPr>
          <p:nvPr>
            <p:ph type="title"/>
          </p:nvPr>
        </p:nvSpPr>
        <p:spPr>
          <a:xfrm>
            <a:off x="320908" y="142876"/>
            <a:ext cx="8502300" cy="815700"/>
          </a:xfrm>
          <a:prstGeom prst="rect">
            <a:avLst/>
          </a:prstGeom>
          <a:noFill/>
          <a:ln>
            <a:noFill/>
          </a:ln>
        </p:spPr>
        <p:txBody>
          <a:bodyPr spcFirstLastPara="1" wrap="square" lIns="0" tIns="0" rIns="0" bIns="0" anchor="b" anchorCtr="0"/>
          <a:lstStyle>
            <a:lvl1pPr marR="0" lvl="0" algn="l" rtl="0">
              <a:lnSpc>
                <a:spcPct val="90000"/>
              </a:lnSpc>
              <a:spcBef>
                <a:spcPts val="0"/>
              </a:spcBef>
              <a:spcAft>
                <a:spcPts val="0"/>
              </a:spcAft>
              <a:buClr>
                <a:schemeClr val="accent2"/>
              </a:buClr>
              <a:buSzPts val="2800"/>
              <a:buFont typeface="Georgia"/>
              <a:buNone/>
              <a:defRPr sz="2800" b="0" i="0" u="none" strike="noStrike" cap="none">
                <a:solidFill>
                  <a:schemeClr val="accent2"/>
                </a:solidFill>
                <a:latin typeface="Georgia"/>
                <a:ea typeface="Georgia"/>
                <a:cs typeface="Georgia"/>
                <a:sym typeface="Georg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g5afcd8ea15_0_299"/>
          <p:cNvSpPr txBox="1">
            <a:spLocks noGrp="1"/>
          </p:cNvSpPr>
          <p:nvPr>
            <p:ph type="body" idx="1"/>
          </p:nvPr>
        </p:nvSpPr>
        <p:spPr>
          <a:xfrm>
            <a:off x="320040" y="1200152"/>
            <a:ext cx="8503800" cy="318660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317500" algn="l" rtl="0">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l" rtl="0">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Google Shape;8;g5afcd8ea15_0_299"/>
          <p:cNvSpPr txBox="1">
            <a:spLocks noGrp="1"/>
          </p:cNvSpPr>
          <p:nvPr>
            <p:ph type="sldNum" idx="12"/>
          </p:nvPr>
        </p:nvSpPr>
        <p:spPr>
          <a:xfrm>
            <a:off x="4420070" y="4850858"/>
            <a:ext cx="303900" cy="143400"/>
          </a:xfrm>
          <a:prstGeom prst="rect">
            <a:avLst/>
          </a:prstGeom>
          <a:noFill/>
          <a:ln>
            <a:noFill/>
          </a:ln>
        </p:spPr>
        <p:txBody>
          <a:bodyPr spcFirstLastPara="1" wrap="square" lIns="0" tIns="0" rIns="0" bIns="0" anchor="ctr" anchorCtr="0">
            <a:noAutofit/>
          </a:bodyPr>
          <a:lstStyle>
            <a:lvl1pPr marL="0" marR="0" lvl="0" indent="0" algn="ctr" rtl="0">
              <a:spcBef>
                <a:spcPts val="0"/>
              </a:spcBef>
              <a:buNone/>
              <a:defRPr sz="700" b="0" i="0" u="none" strike="noStrike" cap="none">
                <a:solidFill>
                  <a:schemeClr val="dk1"/>
                </a:solidFill>
                <a:latin typeface="Arial"/>
                <a:ea typeface="Arial"/>
                <a:cs typeface="Arial"/>
                <a:sym typeface="Arial"/>
              </a:defRPr>
            </a:lvl1pPr>
            <a:lvl2pPr marL="0" marR="0" lvl="1" indent="0" algn="ctr" rtl="0">
              <a:spcBef>
                <a:spcPts val="0"/>
              </a:spcBef>
              <a:buNone/>
              <a:defRPr sz="700" b="0" i="0" u="none" strike="noStrike" cap="none">
                <a:solidFill>
                  <a:schemeClr val="dk1"/>
                </a:solidFill>
                <a:latin typeface="Arial"/>
                <a:ea typeface="Arial"/>
                <a:cs typeface="Arial"/>
                <a:sym typeface="Arial"/>
              </a:defRPr>
            </a:lvl2pPr>
            <a:lvl3pPr marL="0" marR="0" lvl="2" indent="0" algn="ctr" rtl="0">
              <a:spcBef>
                <a:spcPts val="0"/>
              </a:spcBef>
              <a:buNone/>
              <a:defRPr sz="700" b="0" i="0" u="none" strike="noStrike" cap="none">
                <a:solidFill>
                  <a:schemeClr val="dk1"/>
                </a:solidFill>
                <a:latin typeface="Arial"/>
                <a:ea typeface="Arial"/>
                <a:cs typeface="Arial"/>
                <a:sym typeface="Arial"/>
              </a:defRPr>
            </a:lvl3pPr>
            <a:lvl4pPr marL="0" marR="0" lvl="3" indent="0" algn="ctr" rtl="0">
              <a:spcBef>
                <a:spcPts val="0"/>
              </a:spcBef>
              <a:buNone/>
              <a:defRPr sz="700" b="0" i="0" u="none" strike="noStrike" cap="none">
                <a:solidFill>
                  <a:schemeClr val="dk1"/>
                </a:solidFill>
                <a:latin typeface="Arial"/>
                <a:ea typeface="Arial"/>
                <a:cs typeface="Arial"/>
                <a:sym typeface="Arial"/>
              </a:defRPr>
            </a:lvl4pPr>
            <a:lvl5pPr marL="0" marR="0" lvl="4" indent="0" algn="ctr" rtl="0">
              <a:spcBef>
                <a:spcPts val="0"/>
              </a:spcBef>
              <a:buNone/>
              <a:defRPr sz="700" b="0" i="0" u="none" strike="noStrike" cap="none">
                <a:solidFill>
                  <a:schemeClr val="dk1"/>
                </a:solidFill>
                <a:latin typeface="Arial"/>
                <a:ea typeface="Arial"/>
                <a:cs typeface="Arial"/>
                <a:sym typeface="Arial"/>
              </a:defRPr>
            </a:lvl5pPr>
            <a:lvl6pPr marL="0" marR="0" lvl="5" indent="0" algn="ctr" rtl="0">
              <a:spcBef>
                <a:spcPts val="0"/>
              </a:spcBef>
              <a:buNone/>
              <a:defRPr sz="700" b="0" i="0" u="none" strike="noStrike" cap="none">
                <a:solidFill>
                  <a:schemeClr val="dk1"/>
                </a:solidFill>
                <a:latin typeface="Arial"/>
                <a:ea typeface="Arial"/>
                <a:cs typeface="Arial"/>
                <a:sym typeface="Arial"/>
              </a:defRPr>
            </a:lvl6pPr>
            <a:lvl7pPr marL="0" marR="0" lvl="6" indent="0" algn="ctr" rtl="0">
              <a:spcBef>
                <a:spcPts val="0"/>
              </a:spcBef>
              <a:buNone/>
              <a:defRPr sz="700" b="0" i="0" u="none" strike="noStrike" cap="none">
                <a:solidFill>
                  <a:schemeClr val="dk1"/>
                </a:solidFill>
                <a:latin typeface="Arial"/>
                <a:ea typeface="Arial"/>
                <a:cs typeface="Arial"/>
                <a:sym typeface="Arial"/>
              </a:defRPr>
            </a:lvl7pPr>
            <a:lvl8pPr marL="0" marR="0" lvl="7" indent="0" algn="ctr" rtl="0">
              <a:spcBef>
                <a:spcPts val="0"/>
              </a:spcBef>
              <a:buNone/>
              <a:defRPr sz="700" b="0" i="0" u="none" strike="noStrike" cap="none">
                <a:solidFill>
                  <a:schemeClr val="dk1"/>
                </a:solidFill>
                <a:latin typeface="Arial"/>
                <a:ea typeface="Arial"/>
                <a:cs typeface="Arial"/>
                <a:sym typeface="Arial"/>
              </a:defRPr>
            </a:lvl8pPr>
            <a:lvl9pPr marL="0" marR="0" lvl="8" indent="0" algn="ctr" rtl="0">
              <a:spcBef>
                <a:spcPts val="0"/>
              </a:spcBef>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105">
          <p15:clr>
            <a:srgbClr val="F26B43"/>
          </p15:clr>
        </p15:guide>
        <p15:guide id="2" pos="404">
          <p15:clr>
            <a:srgbClr val="F26B43"/>
          </p15:clr>
        </p15:guide>
        <p15:guide id="3" pos="1111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comments" Target="../comments/comment2.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
          <p:cNvSpPr txBox="1">
            <a:spLocks noGrp="1"/>
          </p:cNvSpPr>
          <p:nvPr>
            <p:ph type="ctrTitle"/>
          </p:nvPr>
        </p:nvSpPr>
        <p:spPr>
          <a:xfrm>
            <a:off x="322272" y="728375"/>
            <a:ext cx="7813886" cy="27096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FFFFFF"/>
              </a:buClr>
              <a:buSzPts val="4200"/>
              <a:buFont typeface="Georgia"/>
              <a:buNone/>
            </a:pPr>
            <a:r>
              <a:rPr lang="en-US"/>
              <a:t>Canada School of Public Service</a:t>
            </a:r>
            <a:br>
              <a:rPr lang="en-US"/>
            </a:br>
            <a:r>
              <a:rPr lang="en-US"/>
              <a:t>Digital Academy</a:t>
            </a:r>
            <a:endParaRPr/>
          </a:p>
        </p:txBody>
      </p:sp>
      <p:sp>
        <p:nvSpPr>
          <p:cNvPr id="60" name="Google Shape;60;p1"/>
          <p:cNvSpPr txBox="1">
            <a:spLocks noGrp="1"/>
          </p:cNvSpPr>
          <p:nvPr>
            <p:ph type="subTitle" idx="1"/>
          </p:nvPr>
        </p:nvSpPr>
        <p:spPr>
          <a:xfrm>
            <a:off x="322284" y="3539205"/>
            <a:ext cx="5142900" cy="849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300"/>
              <a:buNone/>
            </a:pPr>
            <a:r>
              <a:rPr lang="en-US"/>
              <a:t>Who we are and what we do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0"/>
          <p:cNvSpPr txBox="1"/>
          <p:nvPr/>
        </p:nvSpPr>
        <p:spPr>
          <a:xfrm>
            <a:off x="8523215" y="4639112"/>
            <a:ext cx="4950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Narrow"/>
                <a:ea typeface="Arial Narrow"/>
                <a:cs typeface="Arial Narrow"/>
                <a:sym typeface="Arial Narrow"/>
              </a:rPr>
              <a:t>5</a:t>
            </a:r>
            <a:endParaRPr sz="1800" b="0" i="0" u="none" strike="noStrike" cap="none">
              <a:solidFill>
                <a:schemeClr val="dk1"/>
              </a:solidFill>
              <a:latin typeface="Arial Narrow"/>
              <a:ea typeface="Arial Narrow"/>
              <a:cs typeface="Arial Narrow"/>
              <a:sym typeface="Arial Narrow"/>
            </a:endParaRPr>
          </a:p>
        </p:txBody>
      </p:sp>
      <p:sp>
        <p:nvSpPr>
          <p:cNvPr id="273" name="Google Shape;273;p10"/>
          <p:cNvSpPr txBox="1"/>
          <p:nvPr/>
        </p:nvSpPr>
        <p:spPr>
          <a:xfrm>
            <a:off x="167100" y="22500"/>
            <a:ext cx="1699800" cy="123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800"/>
              <a:buFont typeface="Arial"/>
              <a:buNone/>
            </a:pPr>
            <a:r>
              <a:rPr lang="en-US" sz="6800" b="0" i="0" u="none" strike="noStrike" cap="none">
                <a:solidFill>
                  <a:schemeClr val="dk2"/>
                </a:solidFill>
                <a:latin typeface="Georgia"/>
                <a:ea typeface="Georgia"/>
                <a:cs typeface="Georgia"/>
                <a:sym typeface="Georgia"/>
              </a:rPr>
              <a:t>3</a:t>
            </a:r>
            <a:endParaRPr sz="6800" b="0" i="0" u="none" strike="noStrike" cap="none">
              <a:solidFill>
                <a:schemeClr val="dk2"/>
              </a:solidFill>
              <a:latin typeface="Georgia"/>
              <a:ea typeface="Georgia"/>
              <a:cs typeface="Georgia"/>
              <a:sym typeface="Georgia"/>
            </a:endParaRPr>
          </a:p>
        </p:txBody>
      </p:sp>
      <p:sp>
        <p:nvSpPr>
          <p:cNvPr id="274" name="Google Shape;274;p10"/>
          <p:cNvSpPr/>
          <p:nvPr/>
        </p:nvSpPr>
        <p:spPr>
          <a:xfrm>
            <a:off x="718625" y="971425"/>
            <a:ext cx="109500" cy="1095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10"/>
          <p:cNvSpPr/>
          <p:nvPr/>
        </p:nvSpPr>
        <p:spPr>
          <a:xfrm>
            <a:off x="290100" y="1188000"/>
            <a:ext cx="24420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10"/>
          <p:cNvSpPr txBox="1"/>
          <p:nvPr/>
        </p:nvSpPr>
        <p:spPr>
          <a:xfrm>
            <a:off x="828125" y="611325"/>
            <a:ext cx="2128200" cy="61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4E5B73"/>
                </a:solidFill>
                <a:latin typeface="Georgia"/>
                <a:ea typeface="Georgia"/>
                <a:cs typeface="Georgia"/>
                <a:sym typeface="Georgia"/>
              </a:rPr>
              <a:t>Leadership</a:t>
            </a:r>
            <a:endParaRPr sz="2200" b="0" i="0" u="none" strike="noStrike" cap="none">
              <a:solidFill>
                <a:srgbClr val="4E5B73"/>
              </a:solidFill>
              <a:latin typeface="Georgia"/>
              <a:ea typeface="Georgia"/>
              <a:cs typeface="Georgia"/>
              <a:sym typeface="Georgia"/>
            </a:endParaRPr>
          </a:p>
        </p:txBody>
      </p:sp>
      <p:pic>
        <p:nvPicPr>
          <p:cNvPr id="277" name="Google Shape;277;p10" descr="/tmp/-LTNMi7IRKlBbgfOlyk9-HiRes.jpg"/>
          <p:cNvPicPr preferRelativeResize="0"/>
          <p:nvPr/>
        </p:nvPicPr>
        <p:blipFill rotWithShape="1">
          <a:blip r:embed="rId3">
            <a:alphaModFix/>
          </a:blip>
          <a:srcRect l="4014" t="22115" r="59519" b="7565"/>
          <a:stretch/>
        </p:blipFill>
        <p:spPr>
          <a:xfrm>
            <a:off x="290100" y="1407375"/>
            <a:ext cx="2442000" cy="2648930"/>
          </a:xfrm>
          <a:prstGeom prst="rect">
            <a:avLst/>
          </a:prstGeom>
          <a:noFill/>
          <a:ln>
            <a:noFill/>
          </a:ln>
        </p:spPr>
      </p:pic>
      <p:sp>
        <p:nvSpPr>
          <p:cNvPr id="278" name="Google Shape;278;p10"/>
          <p:cNvSpPr txBox="1"/>
          <p:nvPr/>
        </p:nvSpPr>
        <p:spPr>
          <a:xfrm>
            <a:off x="3292000" y="756275"/>
            <a:ext cx="2548800" cy="343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accent1"/>
                </a:solidFill>
                <a:latin typeface="Georgia"/>
                <a:ea typeface="Georgia"/>
                <a:cs typeface="Georgia"/>
                <a:sym typeface="Georgia"/>
              </a:rPr>
              <a:t>Digital solutions</a:t>
            </a:r>
            <a:endParaRPr sz="2200" b="1" i="0" u="none" strike="noStrike" cap="none">
              <a:solidFill>
                <a:schemeClr val="accent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0"/>
              <a:buFont typeface="Arial"/>
              <a:buNone/>
            </a:pPr>
            <a:endParaRPr sz="1050" b="1" i="0" u="none" strike="noStrike" cap="none">
              <a:solidFill>
                <a:schemeClr val="accent2"/>
              </a:solidFill>
              <a:latin typeface="Georgia"/>
              <a:ea typeface="Georgia"/>
              <a:cs typeface="Georgia"/>
              <a:sym typeface="Georgia"/>
            </a:endParaRPr>
          </a:p>
          <a:p>
            <a:pPr marL="457200" marR="0" lvl="0" indent="-317500" algn="l" rtl="0">
              <a:lnSpc>
                <a:spcPct val="100000"/>
              </a:lnSpc>
              <a:spcBef>
                <a:spcPts val="0"/>
              </a:spcBef>
              <a:spcAft>
                <a:spcPts val="0"/>
              </a:spcAft>
              <a:buClr>
                <a:schemeClr val="accent2"/>
              </a:buClr>
              <a:buSzPts val="1400"/>
              <a:buFont typeface="Georgia"/>
              <a:buChar char="●"/>
            </a:pPr>
            <a:r>
              <a:rPr lang="en-US" sz="1400" b="0" i="0" u="none" strike="noStrike" cap="none">
                <a:solidFill>
                  <a:schemeClr val="accent2"/>
                </a:solidFill>
                <a:latin typeface="Georgia"/>
                <a:ea typeface="Georgia"/>
                <a:cs typeface="Georgia"/>
                <a:sym typeface="Georgia"/>
              </a:rPr>
              <a:t>Lead agile teams in designing, delivering and operating services</a:t>
            </a:r>
            <a:endParaRPr sz="1400" b="0" i="0" u="none" strike="noStrike" cap="none">
              <a:solidFill>
                <a:schemeClr val="accent2"/>
              </a:solidFill>
              <a:latin typeface="Georgia"/>
              <a:ea typeface="Georgia"/>
              <a:cs typeface="Georgia"/>
              <a:sym typeface="Georgia"/>
            </a:endParaRPr>
          </a:p>
          <a:p>
            <a:pPr marL="457200" marR="0" lvl="0" indent="-317500" algn="l" rtl="0">
              <a:lnSpc>
                <a:spcPct val="100000"/>
              </a:lnSpc>
              <a:spcBef>
                <a:spcPts val="0"/>
              </a:spcBef>
              <a:spcAft>
                <a:spcPts val="0"/>
              </a:spcAft>
              <a:buClr>
                <a:schemeClr val="accent2"/>
              </a:buClr>
              <a:buSzPts val="1400"/>
              <a:buFont typeface="Georgia"/>
              <a:buChar char="●"/>
            </a:pPr>
            <a:r>
              <a:rPr lang="en-US" sz="1400" b="0" i="0" u="none" strike="noStrike" cap="none">
                <a:solidFill>
                  <a:schemeClr val="accent2"/>
                </a:solidFill>
                <a:latin typeface="Georgia"/>
                <a:ea typeface="Georgia"/>
                <a:cs typeface="Georgia"/>
                <a:sym typeface="Georgia"/>
              </a:rPr>
              <a:t>Leverage data as a business asset</a:t>
            </a:r>
            <a:endParaRPr sz="1400" b="0" i="0" u="none" strike="noStrike" cap="none">
              <a:solidFill>
                <a:schemeClr val="accent2"/>
              </a:solidFill>
              <a:latin typeface="Georgia"/>
              <a:ea typeface="Georgia"/>
              <a:cs typeface="Georgia"/>
              <a:sym typeface="Georgia"/>
            </a:endParaRPr>
          </a:p>
          <a:p>
            <a:pPr marL="457200" marR="0" lvl="0" indent="-317500" algn="l" rtl="0">
              <a:lnSpc>
                <a:spcPct val="100000"/>
              </a:lnSpc>
              <a:spcBef>
                <a:spcPts val="0"/>
              </a:spcBef>
              <a:spcAft>
                <a:spcPts val="0"/>
              </a:spcAft>
              <a:buClr>
                <a:schemeClr val="accent2"/>
              </a:buClr>
              <a:buSzPts val="1400"/>
              <a:buFont typeface="Georgia"/>
              <a:buChar char="●"/>
            </a:pPr>
            <a:r>
              <a:rPr lang="en-US" sz="1400" b="0" i="0" u="none" strike="noStrike" cap="none">
                <a:solidFill>
                  <a:schemeClr val="accent2"/>
                </a:solidFill>
                <a:latin typeface="Georgia"/>
                <a:ea typeface="Georgia"/>
                <a:cs typeface="Georgia"/>
                <a:sym typeface="Georgia"/>
              </a:rPr>
              <a:t>Use innovative and modern skill-sets and tools to deliver value</a:t>
            </a:r>
            <a:endParaRPr sz="1400" b="0" i="0" u="none" strike="noStrike" cap="none">
              <a:solidFill>
                <a:schemeClr val="accent2"/>
              </a:solidFill>
              <a:latin typeface="Georgia"/>
              <a:ea typeface="Georgia"/>
              <a:cs typeface="Georgia"/>
              <a:sym typeface="Georgia"/>
            </a:endParaRPr>
          </a:p>
          <a:p>
            <a:pPr marL="457200" marR="0" lvl="0" indent="-317500" algn="l" rtl="0">
              <a:lnSpc>
                <a:spcPct val="100000"/>
              </a:lnSpc>
              <a:spcBef>
                <a:spcPts val="0"/>
              </a:spcBef>
              <a:spcAft>
                <a:spcPts val="0"/>
              </a:spcAft>
              <a:buClr>
                <a:schemeClr val="accent2"/>
              </a:buClr>
              <a:buSzPts val="1400"/>
              <a:buFont typeface="Georgia"/>
              <a:buChar char="●"/>
            </a:pPr>
            <a:r>
              <a:rPr lang="en-US" sz="1400" b="0" i="0" u="none" strike="noStrike" cap="none">
                <a:solidFill>
                  <a:schemeClr val="accent2"/>
                </a:solidFill>
                <a:latin typeface="Georgia"/>
                <a:ea typeface="Georgia"/>
                <a:cs typeface="Georgia"/>
                <a:sym typeface="Georgia"/>
              </a:rPr>
              <a:t>Collaborate and partner effectively with others</a:t>
            </a:r>
            <a:endParaRPr sz="1400" b="0" i="0" u="none" strike="noStrike" cap="none">
              <a:solidFill>
                <a:schemeClr val="accent2"/>
              </a:solidFill>
              <a:latin typeface="Georgia"/>
              <a:ea typeface="Georgia"/>
              <a:cs typeface="Georgia"/>
              <a:sym typeface="Georgia"/>
            </a:endParaRPr>
          </a:p>
          <a:p>
            <a:pPr marL="457200" marR="0" lvl="0" indent="-317500" algn="l" rtl="0">
              <a:lnSpc>
                <a:spcPct val="100000"/>
              </a:lnSpc>
              <a:spcBef>
                <a:spcPts val="0"/>
              </a:spcBef>
              <a:spcAft>
                <a:spcPts val="0"/>
              </a:spcAft>
              <a:buClr>
                <a:schemeClr val="accent2"/>
              </a:buClr>
              <a:buSzPts val="1400"/>
              <a:buFont typeface="Georgia"/>
              <a:buChar char="●"/>
            </a:pPr>
            <a:r>
              <a:rPr lang="en-US" sz="1400" b="0" i="0" u="none" strike="noStrike" cap="none">
                <a:solidFill>
                  <a:schemeClr val="accent2"/>
                </a:solidFill>
                <a:latin typeface="Georgia"/>
                <a:ea typeface="Georgia"/>
                <a:cs typeface="Georgia"/>
                <a:sym typeface="Georgia"/>
              </a:rPr>
              <a:t>Change leadership within organizations</a:t>
            </a:r>
            <a:endParaRPr sz="1400" b="0" i="0" u="none" strike="noStrike" cap="none">
              <a:solidFill>
                <a:schemeClr val="accent2"/>
              </a:solidFill>
              <a:latin typeface="Georgia"/>
              <a:ea typeface="Georgia"/>
              <a:cs typeface="Georgia"/>
              <a:sym typeface="Georgia"/>
            </a:endParaRPr>
          </a:p>
        </p:txBody>
      </p:sp>
      <p:sp>
        <p:nvSpPr>
          <p:cNvPr id="279" name="Google Shape;279;p10"/>
          <p:cNvSpPr txBox="1"/>
          <p:nvPr/>
        </p:nvSpPr>
        <p:spPr>
          <a:xfrm>
            <a:off x="6230925" y="756275"/>
            <a:ext cx="2787300" cy="343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accent1"/>
                </a:solidFill>
                <a:latin typeface="Georgia"/>
                <a:ea typeface="Georgia"/>
                <a:cs typeface="Georgia"/>
                <a:sym typeface="Georgia"/>
              </a:rPr>
              <a:t>Digital for Senior Leaders</a:t>
            </a:r>
            <a:endParaRPr sz="2200" b="1" i="0" u="none" strike="noStrike" cap="none">
              <a:solidFill>
                <a:schemeClr val="accent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0"/>
              <a:buFont typeface="Arial"/>
              <a:buNone/>
            </a:pPr>
            <a:endParaRPr sz="1050" b="1" i="0" u="none" strike="noStrike" cap="none">
              <a:solidFill>
                <a:schemeClr val="accent1"/>
              </a:solidFill>
              <a:latin typeface="Georgia"/>
              <a:ea typeface="Georgia"/>
              <a:cs typeface="Georgia"/>
              <a:sym typeface="Georgia"/>
            </a:endParaRPr>
          </a:p>
          <a:p>
            <a:pPr marL="457200" marR="0" lvl="0" indent="-317500" algn="l" rtl="0">
              <a:lnSpc>
                <a:spcPct val="100000"/>
              </a:lnSpc>
              <a:spcBef>
                <a:spcPts val="0"/>
              </a:spcBef>
              <a:spcAft>
                <a:spcPts val="0"/>
              </a:spcAft>
              <a:buClr>
                <a:schemeClr val="accent2"/>
              </a:buClr>
              <a:buSzPts val="1400"/>
              <a:buFont typeface="Georgia"/>
              <a:buChar char="●"/>
            </a:pPr>
            <a:r>
              <a:rPr lang="en-US" sz="1400" b="0" i="0" u="none" strike="noStrike" cap="none">
                <a:solidFill>
                  <a:schemeClr val="accent2"/>
                </a:solidFill>
                <a:latin typeface="Georgia"/>
                <a:ea typeface="Georgia"/>
                <a:cs typeface="Georgia"/>
                <a:sym typeface="Georgia"/>
              </a:rPr>
              <a:t>Understand the drivers of success of a digital government</a:t>
            </a:r>
            <a:endParaRPr sz="1400" b="0" i="0" u="none" strike="noStrike" cap="none">
              <a:solidFill>
                <a:schemeClr val="accent2"/>
              </a:solidFill>
              <a:latin typeface="Georgia"/>
              <a:ea typeface="Georgia"/>
              <a:cs typeface="Georgia"/>
              <a:sym typeface="Georgia"/>
            </a:endParaRPr>
          </a:p>
          <a:p>
            <a:pPr marL="457200" marR="0" lvl="0" indent="-317500" algn="l" rtl="0">
              <a:lnSpc>
                <a:spcPct val="100000"/>
              </a:lnSpc>
              <a:spcBef>
                <a:spcPts val="0"/>
              </a:spcBef>
              <a:spcAft>
                <a:spcPts val="0"/>
              </a:spcAft>
              <a:buClr>
                <a:schemeClr val="accent2"/>
              </a:buClr>
              <a:buSzPts val="1400"/>
              <a:buFont typeface="Georgia"/>
              <a:buChar char="●"/>
            </a:pPr>
            <a:r>
              <a:rPr lang="en-US" sz="1400" b="0" i="0" u="none" strike="noStrike" cap="none">
                <a:solidFill>
                  <a:schemeClr val="accent2"/>
                </a:solidFill>
                <a:latin typeface="Georgia"/>
                <a:ea typeface="Georgia"/>
                <a:cs typeface="Georgia"/>
                <a:sym typeface="Georgia"/>
              </a:rPr>
              <a:t>Be attuned to digital’s potential disruptive impact on culture and processes</a:t>
            </a:r>
            <a:endParaRPr sz="1400" b="0" i="0" u="none" strike="noStrike" cap="none">
              <a:solidFill>
                <a:schemeClr val="accent2"/>
              </a:solidFill>
              <a:latin typeface="Georgia"/>
              <a:ea typeface="Georgia"/>
              <a:cs typeface="Georgia"/>
              <a:sym typeface="Georgia"/>
            </a:endParaRPr>
          </a:p>
          <a:p>
            <a:pPr marL="457200" marR="0" lvl="0" indent="-317500" algn="l" rtl="0">
              <a:lnSpc>
                <a:spcPct val="100000"/>
              </a:lnSpc>
              <a:spcBef>
                <a:spcPts val="0"/>
              </a:spcBef>
              <a:spcAft>
                <a:spcPts val="0"/>
              </a:spcAft>
              <a:buClr>
                <a:schemeClr val="accent2"/>
              </a:buClr>
              <a:buSzPts val="1400"/>
              <a:buFont typeface="Georgia"/>
              <a:buChar char="●"/>
            </a:pPr>
            <a:r>
              <a:rPr lang="en-US" sz="1400" b="0" i="0" u="none" strike="noStrike" cap="none">
                <a:solidFill>
                  <a:schemeClr val="accent2"/>
                </a:solidFill>
                <a:latin typeface="Georgia"/>
                <a:ea typeface="Georgia"/>
                <a:cs typeface="Georgia"/>
                <a:sym typeface="Georgia"/>
              </a:rPr>
              <a:t>Rethink how they organize, measure, recruit, share ideas and partner</a:t>
            </a:r>
            <a:endParaRPr sz="1400" b="0" i="0" u="none" strike="noStrike" cap="none">
              <a:solidFill>
                <a:schemeClr val="accent2"/>
              </a:solidFill>
              <a:latin typeface="Georgia"/>
              <a:ea typeface="Georgia"/>
              <a:cs typeface="Georgia"/>
              <a:sym typeface="Georgia"/>
            </a:endParaRPr>
          </a:p>
        </p:txBody>
      </p:sp>
      <p:sp>
        <p:nvSpPr>
          <p:cNvPr id="280" name="Google Shape;280;p10"/>
          <p:cNvSpPr/>
          <p:nvPr/>
        </p:nvSpPr>
        <p:spPr>
          <a:xfrm>
            <a:off x="3028000" y="831375"/>
            <a:ext cx="264000" cy="258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Georgia"/>
              <a:ea typeface="Georgia"/>
              <a:cs typeface="Georgia"/>
              <a:sym typeface="Georgia"/>
            </a:endParaRPr>
          </a:p>
        </p:txBody>
      </p:sp>
      <p:sp>
        <p:nvSpPr>
          <p:cNvPr id="281" name="Google Shape;281;p10"/>
          <p:cNvSpPr txBox="1"/>
          <p:nvPr/>
        </p:nvSpPr>
        <p:spPr>
          <a:xfrm>
            <a:off x="3028000" y="756275"/>
            <a:ext cx="264000" cy="28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3"/>
                </a:solidFill>
                <a:latin typeface="Georgia"/>
                <a:ea typeface="Georgia"/>
                <a:cs typeface="Georgia"/>
                <a:sym typeface="Georgia"/>
              </a:rPr>
              <a:t>1</a:t>
            </a:r>
            <a:endParaRPr sz="1400" b="0" i="0" u="none" strike="noStrike" cap="none">
              <a:solidFill>
                <a:schemeClr val="accent3"/>
              </a:solidFill>
              <a:latin typeface="Georgia"/>
              <a:ea typeface="Georgia"/>
              <a:cs typeface="Georgia"/>
              <a:sym typeface="Georgia"/>
            </a:endParaRPr>
          </a:p>
        </p:txBody>
      </p:sp>
      <p:sp>
        <p:nvSpPr>
          <p:cNvPr id="282" name="Google Shape;282;p10"/>
          <p:cNvSpPr/>
          <p:nvPr/>
        </p:nvSpPr>
        <p:spPr>
          <a:xfrm>
            <a:off x="5966925" y="868925"/>
            <a:ext cx="264000" cy="258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eorgia"/>
              <a:ea typeface="Georgia"/>
              <a:cs typeface="Georgia"/>
              <a:sym typeface="Georgia"/>
            </a:endParaRPr>
          </a:p>
        </p:txBody>
      </p:sp>
      <p:sp>
        <p:nvSpPr>
          <p:cNvPr id="283" name="Google Shape;283;p10"/>
          <p:cNvSpPr txBox="1"/>
          <p:nvPr/>
        </p:nvSpPr>
        <p:spPr>
          <a:xfrm>
            <a:off x="5966925" y="782525"/>
            <a:ext cx="264000" cy="28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3"/>
                </a:solidFill>
                <a:latin typeface="Georgia"/>
                <a:ea typeface="Georgia"/>
                <a:cs typeface="Georgia"/>
                <a:sym typeface="Georgia"/>
              </a:rPr>
              <a:t>2</a:t>
            </a:r>
            <a:endParaRPr sz="1400" b="0" i="0" u="none" strike="noStrike" cap="none">
              <a:solidFill>
                <a:schemeClr val="accent3"/>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1"/>
          <p:cNvSpPr txBox="1"/>
          <p:nvPr/>
        </p:nvSpPr>
        <p:spPr>
          <a:xfrm>
            <a:off x="8523215" y="4639112"/>
            <a:ext cx="4950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Narrow"/>
                <a:ea typeface="Arial Narrow"/>
                <a:cs typeface="Arial Narrow"/>
                <a:sym typeface="Arial Narrow"/>
              </a:rPr>
              <a:t>5</a:t>
            </a:r>
            <a:endParaRPr sz="1800" b="0" i="0" u="none" strike="noStrike" cap="none">
              <a:solidFill>
                <a:schemeClr val="dk1"/>
              </a:solidFill>
              <a:latin typeface="Arial Narrow"/>
              <a:ea typeface="Arial Narrow"/>
              <a:cs typeface="Arial Narrow"/>
              <a:sym typeface="Arial Narrow"/>
            </a:endParaRPr>
          </a:p>
        </p:txBody>
      </p:sp>
      <p:sp>
        <p:nvSpPr>
          <p:cNvPr id="290" name="Google Shape;290;p11"/>
          <p:cNvSpPr txBox="1"/>
          <p:nvPr/>
        </p:nvSpPr>
        <p:spPr>
          <a:xfrm>
            <a:off x="167100" y="-161975"/>
            <a:ext cx="1699800" cy="123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800"/>
              <a:buFont typeface="Arial"/>
              <a:buNone/>
            </a:pPr>
            <a:r>
              <a:rPr lang="en-US" sz="6800" b="0" i="0" u="none" strike="noStrike" cap="none">
                <a:solidFill>
                  <a:schemeClr val="dk2"/>
                </a:solidFill>
                <a:latin typeface="Georgia"/>
                <a:ea typeface="Georgia"/>
                <a:cs typeface="Georgia"/>
                <a:sym typeface="Georgia"/>
              </a:rPr>
              <a:t>4</a:t>
            </a:r>
            <a:endParaRPr sz="6800" b="0" i="0" u="none" strike="noStrike" cap="none">
              <a:solidFill>
                <a:schemeClr val="dk2"/>
              </a:solidFill>
              <a:latin typeface="Georgia"/>
              <a:ea typeface="Georgia"/>
              <a:cs typeface="Georgia"/>
              <a:sym typeface="Georgia"/>
            </a:endParaRPr>
          </a:p>
        </p:txBody>
      </p:sp>
      <p:sp>
        <p:nvSpPr>
          <p:cNvPr id="291" name="Google Shape;291;p11"/>
          <p:cNvSpPr/>
          <p:nvPr/>
        </p:nvSpPr>
        <p:spPr>
          <a:xfrm>
            <a:off x="718625" y="786950"/>
            <a:ext cx="109500" cy="1095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11"/>
          <p:cNvSpPr/>
          <p:nvPr/>
        </p:nvSpPr>
        <p:spPr>
          <a:xfrm>
            <a:off x="290100" y="1003525"/>
            <a:ext cx="24420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11"/>
          <p:cNvSpPr txBox="1"/>
          <p:nvPr/>
        </p:nvSpPr>
        <p:spPr>
          <a:xfrm>
            <a:off x="828125" y="426850"/>
            <a:ext cx="2128200" cy="61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4E5B73"/>
                </a:solidFill>
                <a:latin typeface="Georgia"/>
                <a:ea typeface="Georgia"/>
                <a:cs typeface="Georgia"/>
                <a:sym typeface="Georgia"/>
              </a:rPr>
              <a:t>Practicum</a:t>
            </a:r>
            <a:endParaRPr sz="2200" b="0" i="0" u="none" strike="noStrike" cap="none">
              <a:solidFill>
                <a:srgbClr val="4E5B73"/>
              </a:solidFill>
              <a:latin typeface="Georgia"/>
              <a:ea typeface="Georgia"/>
              <a:cs typeface="Georgia"/>
              <a:sym typeface="Georgia"/>
            </a:endParaRPr>
          </a:p>
        </p:txBody>
      </p:sp>
      <p:sp>
        <p:nvSpPr>
          <p:cNvPr id="294" name="Google Shape;294;p11"/>
          <p:cNvSpPr txBox="1"/>
          <p:nvPr/>
        </p:nvSpPr>
        <p:spPr>
          <a:xfrm>
            <a:off x="215425" y="1331600"/>
            <a:ext cx="2548800" cy="135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1" i="0" u="none" strike="noStrike" cap="none">
              <a:solidFill>
                <a:schemeClr val="accent2"/>
              </a:solidFill>
              <a:latin typeface="Georgia"/>
              <a:ea typeface="Georgia"/>
              <a:cs typeface="Georgia"/>
              <a:sym typeface="Georgia"/>
            </a:endParaRPr>
          </a:p>
          <a:p>
            <a:pPr marL="457200" marR="0" lvl="0" indent="-317500" algn="l" rtl="0">
              <a:lnSpc>
                <a:spcPct val="100000"/>
              </a:lnSpc>
              <a:spcBef>
                <a:spcPts val="0"/>
              </a:spcBef>
              <a:spcAft>
                <a:spcPts val="0"/>
              </a:spcAft>
              <a:buClr>
                <a:schemeClr val="accent2"/>
              </a:buClr>
              <a:buSzPts val="1400"/>
              <a:buFont typeface="Georgia"/>
              <a:buChar char="●"/>
            </a:pPr>
            <a:r>
              <a:rPr lang="en-US" sz="1400" b="0" i="0" u="none" strike="noStrike" cap="none">
                <a:solidFill>
                  <a:schemeClr val="accent2"/>
                </a:solidFill>
                <a:latin typeface="Georgia"/>
                <a:ea typeface="Georgia"/>
                <a:cs typeface="Georgia"/>
                <a:sym typeface="Georgia"/>
              </a:rPr>
              <a:t>Real projects or challenges are brought from the host organization of participants in the Leadership stream</a:t>
            </a:r>
            <a:endParaRPr sz="1400" b="0" i="0" u="none" strike="noStrike" cap="none">
              <a:solidFill>
                <a:schemeClr val="accent2"/>
              </a:solidFill>
              <a:latin typeface="Georgia"/>
              <a:ea typeface="Georgia"/>
              <a:cs typeface="Georgia"/>
              <a:sym typeface="Georgia"/>
            </a:endParaRPr>
          </a:p>
        </p:txBody>
      </p:sp>
      <p:pic>
        <p:nvPicPr>
          <p:cNvPr id="295" name="Google Shape;295;p11" descr="/tmp/-LTNMi7LUH8BA3SXZolw-HiRes.jpg"/>
          <p:cNvPicPr preferRelativeResize="0"/>
          <p:nvPr/>
        </p:nvPicPr>
        <p:blipFill rotWithShape="1">
          <a:blip r:embed="rId3">
            <a:alphaModFix/>
          </a:blip>
          <a:srcRect l="61728" t="22300" r="3924" b="6991"/>
          <a:stretch/>
        </p:blipFill>
        <p:spPr>
          <a:xfrm>
            <a:off x="5626775" y="387475"/>
            <a:ext cx="3333874" cy="3860749"/>
          </a:xfrm>
          <a:prstGeom prst="rect">
            <a:avLst/>
          </a:prstGeom>
          <a:noFill/>
          <a:ln>
            <a:noFill/>
          </a:ln>
        </p:spPr>
      </p:pic>
      <p:sp>
        <p:nvSpPr>
          <p:cNvPr id="296" name="Google Shape;296;p11"/>
          <p:cNvSpPr txBox="1"/>
          <p:nvPr/>
        </p:nvSpPr>
        <p:spPr>
          <a:xfrm>
            <a:off x="2817425" y="1441275"/>
            <a:ext cx="2784300" cy="13521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accent2"/>
              </a:buClr>
              <a:buSzPts val="1400"/>
              <a:buFont typeface="Georgia"/>
              <a:buChar char="●"/>
            </a:pPr>
            <a:r>
              <a:rPr lang="en-US" sz="1400" b="0" i="0" u="none" strike="noStrike" cap="none">
                <a:solidFill>
                  <a:schemeClr val="accent2"/>
                </a:solidFill>
                <a:latin typeface="Georgia"/>
                <a:ea typeface="Georgia"/>
                <a:cs typeface="Georgia"/>
                <a:sym typeface="Georgia"/>
              </a:rPr>
              <a:t>Practitioners are matched with leaders to learn through the completion of a project or challenge</a:t>
            </a:r>
            <a:endParaRPr/>
          </a:p>
        </p:txBody>
      </p:sp>
      <p:sp>
        <p:nvSpPr>
          <p:cNvPr id="297" name="Google Shape;297;p11"/>
          <p:cNvSpPr txBox="1"/>
          <p:nvPr/>
        </p:nvSpPr>
        <p:spPr>
          <a:xfrm>
            <a:off x="167100" y="2993641"/>
            <a:ext cx="2418600" cy="1079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accent2"/>
              </a:buClr>
              <a:buSzPts val="1400"/>
              <a:buFont typeface="Georgia"/>
              <a:buChar char="●"/>
            </a:pPr>
            <a:r>
              <a:rPr lang="en-US" sz="1400" b="0" i="0" u="none" strike="noStrike" cap="none">
                <a:solidFill>
                  <a:schemeClr val="accent2"/>
                </a:solidFill>
                <a:latin typeface="Georgia"/>
                <a:ea typeface="Georgia"/>
                <a:cs typeface="Georgia"/>
                <a:sym typeface="Georgia"/>
              </a:rPr>
              <a:t>Coaches and mentors support the project team in achieving results</a:t>
            </a:r>
            <a:endParaRPr sz="1400" b="0" i="0" u="none" strike="noStrike" cap="none">
              <a:solidFill>
                <a:schemeClr val="accent2"/>
              </a:solidFill>
              <a:latin typeface="Georgia"/>
              <a:ea typeface="Georgia"/>
              <a:cs typeface="Georgia"/>
              <a:sym typeface="Georgia"/>
            </a:endParaRPr>
          </a:p>
        </p:txBody>
      </p:sp>
      <p:sp>
        <p:nvSpPr>
          <p:cNvPr id="298" name="Google Shape;298;p11"/>
          <p:cNvSpPr txBox="1"/>
          <p:nvPr/>
        </p:nvSpPr>
        <p:spPr>
          <a:xfrm>
            <a:off x="2812037" y="2993641"/>
            <a:ext cx="2588400" cy="1410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accent2"/>
              </a:buClr>
              <a:buSzPts val="1400"/>
              <a:buFont typeface="Georgia"/>
              <a:buChar char="●"/>
            </a:pPr>
            <a:r>
              <a:rPr lang="en-US" sz="1400" b="0" i="0" u="none" strike="noStrike" cap="none">
                <a:solidFill>
                  <a:schemeClr val="accent2"/>
                </a:solidFill>
                <a:latin typeface="Georgia"/>
                <a:ea typeface="Georgia"/>
                <a:cs typeface="Georgia"/>
                <a:sym typeface="Georgia"/>
              </a:rPr>
              <a:t>Learners are evaluated in their abilities and their competencies throughout the practicum</a:t>
            </a:r>
            <a:endParaRPr sz="1400" b="0" i="0" u="none" strike="noStrike" cap="none">
              <a:solidFill>
                <a:schemeClr val="accent2"/>
              </a:solidFill>
              <a:latin typeface="Georgia"/>
              <a:ea typeface="Georgia"/>
              <a:cs typeface="Georgia"/>
              <a:sym typeface="Georgia"/>
            </a:endParaRPr>
          </a:p>
        </p:txBody>
      </p:sp>
      <p:sp>
        <p:nvSpPr>
          <p:cNvPr id="299" name="Google Shape;299;p11"/>
          <p:cNvSpPr txBox="1"/>
          <p:nvPr/>
        </p:nvSpPr>
        <p:spPr>
          <a:xfrm>
            <a:off x="189075" y="1066875"/>
            <a:ext cx="5183100" cy="37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accent1"/>
                </a:solidFill>
                <a:latin typeface="Georgia"/>
                <a:ea typeface="Georgia"/>
                <a:cs typeface="Georgia"/>
                <a:sym typeface="Georgia"/>
              </a:rPr>
              <a:t>Connecting leaders and practitioners around real problems</a:t>
            </a:r>
            <a:endParaRPr sz="1400" b="0" i="1" u="none" strike="noStrike" cap="none">
              <a:solidFill>
                <a:schemeClr val="accen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12"/>
          <p:cNvSpPr txBox="1"/>
          <p:nvPr/>
        </p:nvSpPr>
        <p:spPr>
          <a:xfrm>
            <a:off x="8523215" y="4639112"/>
            <a:ext cx="494950" cy="369332"/>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Narrow"/>
                <a:ea typeface="Arial Narrow"/>
                <a:cs typeface="Arial Narrow"/>
                <a:sym typeface="Arial Narrow"/>
              </a:rPr>
              <a:t>10</a:t>
            </a:r>
            <a:endParaRPr sz="1800" b="0" i="0" u="none" strike="noStrike" cap="none">
              <a:solidFill>
                <a:schemeClr val="dk1"/>
              </a:solidFill>
              <a:latin typeface="Arial Narrow"/>
              <a:ea typeface="Arial Narrow"/>
              <a:cs typeface="Arial Narrow"/>
              <a:sym typeface="Arial Narrow"/>
            </a:endParaRPr>
          </a:p>
        </p:txBody>
      </p:sp>
      <p:sp>
        <p:nvSpPr>
          <p:cNvPr id="306" name="Google Shape;306;p12"/>
          <p:cNvSpPr txBox="1"/>
          <p:nvPr/>
        </p:nvSpPr>
        <p:spPr>
          <a:xfrm>
            <a:off x="167100" y="-161975"/>
            <a:ext cx="1699800" cy="123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800"/>
              <a:buFont typeface="Arial"/>
              <a:buNone/>
            </a:pPr>
            <a:r>
              <a:rPr lang="en-US" sz="6800" b="0" i="0" u="none" strike="noStrike" cap="none">
                <a:solidFill>
                  <a:schemeClr val="dk2"/>
                </a:solidFill>
                <a:latin typeface="Georgia"/>
                <a:ea typeface="Georgia"/>
                <a:cs typeface="Georgia"/>
                <a:sym typeface="Georgia"/>
              </a:rPr>
              <a:t>5</a:t>
            </a:r>
            <a:endParaRPr sz="6800" b="0" i="0" u="none" strike="noStrike" cap="none">
              <a:solidFill>
                <a:schemeClr val="dk2"/>
              </a:solidFill>
              <a:latin typeface="Georgia"/>
              <a:ea typeface="Georgia"/>
              <a:cs typeface="Georgia"/>
              <a:sym typeface="Georgia"/>
            </a:endParaRPr>
          </a:p>
        </p:txBody>
      </p:sp>
      <p:sp>
        <p:nvSpPr>
          <p:cNvPr id="307" name="Google Shape;307;p12"/>
          <p:cNvSpPr txBox="1"/>
          <p:nvPr/>
        </p:nvSpPr>
        <p:spPr>
          <a:xfrm>
            <a:off x="189075" y="1066875"/>
            <a:ext cx="5183100" cy="37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accent1"/>
                </a:solidFill>
                <a:latin typeface="Georgia"/>
                <a:ea typeface="Georgia"/>
                <a:cs typeface="Georgia"/>
                <a:sym typeface="Georgia"/>
              </a:rPr>
              <a:t>Connecting leaders and practitioners around real problems</a:t>
            </a:r>
            <a:endParaRPr sz="1400" b="0" i="1" u="none" strike="noStrike" cap="none">
              <a:solidFill>
                <a:schemeClr val="accent1"/>
              </a:solidFill>
              <a:latin typeface="Arial"/>
              <a:ea typeface="Arial"/>
              <a:cs typeface="Arial"/>
              <a:sym typeface="Arial"/>
            </a:endParaRPr>
          </a:p>
        </p:txBody>
      </p:sp>
      <p:sp>
        <p:nvSpPr>
          <p:cNvPr id="308" name="Google Shape;308;p12"/>
          <p:cNvSpPr/>
          <p:nvPr/>
        </p:nvSpPr>
        <p:spPr>
          <a:xfrm>
            <a:off x="718625" y="786950"/>
            <a:ext cx="109500" cy="1095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2"/>
          <p:cNvSpPr txBox="1"/>
          <p:nvPr/>
        </p:nvSpPr>
        <p:spPr>
          <a:xfrm>
            <a:off x="828125" y="426850"/>
            <a:ext cx="5676000" cy="61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4E5B73"/>
                </a:solidFill>
                <a:latin typeface="Georgia"/>
                <a:ea typeface="Georgia"/>
                <a:cs typeface="Georgia"/>
                <a:sym typeface="Georgia"/>
              </a:rPr>
              <a:t>Certification and aftercare</a:t>
            </a:r>
            <a:endParaRPr sz="2200" b="0" i="0" u="none" strike="noStrike" cap="none">
              <a:solidFill>
                <a:srgbClr val="4E5B73"/>
              </a:solidFill>
              <a:latin typeface="Georgia"/>
              <a:ea typeface="Georgia"/>
              <a:cs typeface="Georgia"/>
              <a:sym typeface="Georgia"/>
            </a:endParaRPr>
          </a:p>
        </p:txBody>
      </p:sp>
      <p:pic>
        <p:nvPicPr>
          <p:cNvPr id="310" name="Google Shape;310;p12" descr="/tmp/-LTNMi7M30H4sF3oCLlt-HiRes.jpg"/>
          <p:cNvPicPr preferRelativeResize="0"/>
          <p:nvPr/>
        </p:nvPicPr>
        <p:blipFill rotWithShape="1">
          <a:blip r:embed="rId3">
            <a:alphaModFix/>
          </a:blip>
          <a:srcRect l="3994" t="22449" r="59423" b="7615"/>
          <a:stretch/>
        </p:blipFill>
        <p:spPr>
          <a:xfrm>
            <a:off x="276836" y="1441275"/>
            <a:ext cx="2778341" cy="2987825"/>
          </a:xfrm>
          <a:prstGeom prst="rect">
            <a:avLst/>
          </a:prstGeom>
          <a:noFill/>
          <a:ln>
            <a:noFill/>
          </a:ln>
        </p:spPr>
      </p:pic>
      <p:sp>
        <p:nvSpPr>
          <p:cNvPr id="311" name="Google Shape;311;p12"/>
          <p:cNvSpPr txBox="1"/>
          <p:nvPr/>
        </p:nvSpPr>
        <p:spPr>
          <a:xfrm>
            <a:off x="3198925" y="1435200"/>
            <a:ext cx="5760600" cy="29877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00000"/>
              </a:lnSpc>
              <a:spcBef>
                <a:spcPts val="0"/>
              </a:spcBef>
              <a:spcAft>
                <a:spcPts val="0"/>
              </a:spcAft>
              <a:buClr>
                <a:schemeClr val="accent3"/>
              </a:buClr>
              <a:buSzPts val="1600"/>
              <a:buFont typeface="Georgia"/>
              <a:buChar char="●"/>
            </a:pPr>
            <a:r>
              <a:rPr lang="en-US" sz="1600" b="0" i="0" u="none" strike="noStrike" cap="none">
                <a:solidFill>
                  <a:schemeClr val="accent2"/>
                </a:solidFill>
                <a:latin typeface="Georgia"/>
                <a:ea typeface="Georgia"/>
                <a:cs typeface="Georgia"/>
                <a:sym typeface="Georgia"/>
              </a:rPr>
              <a:t>Learners in leadership and specialist streams will be certified on demonstration of skills and competencies, and will gain:</a:t>
            </a:r>
            <a:br>
              <a:rPr lang="en-US" sz="1600" b="0" i="0" u="none" strike="noStrike" cap="none">
                <a:solidFill>
                  <a:schemeClr val="accent2"/>
                </a:solidFill>
                <a:latin typeface="Georgia"/>
                <a:ea typeface="Georgia"/>
                <a:cs typeface="Georgia"/>
                <a:sym typeface="Georgia"/>
              </a:rPr>
            </a:br>
            <a:endParaRPr sz="1600" b="0" i="0" u="none" strike="noStrike" cap="none">
              <a:solidFill>
                <a:schemeClr val="accent2"/>
              </a:solidFill>
              <a:latin typeface="Georgia"/>
              <a:ea typeface="Georgia"/>
              <a:cs typeface="Georgia"/>
              <a:sym typeface="Georgia"/>
            </a:endParaRPr>
          </a:p>
          <a:p>
            <a:pPr marL="914400" marR="0" lvl="1" indent="-330200" algn="l" rtl="0">
              <a:lnSpc>
                <a:spcPct val="100000"/>
              </a:lnSpc>
              <a:spcBef>
                <a:spcPts val="0"/>
              </a:spcBef>
              <a:spcAft>
                <a:spcPts val="0"/>
              </a:spcAft>
              <a:buClr>
                <a:schemeClr val="accent3"/>
              </a:buClr>
              <a:buSzPts val="1600"/>
              <a:buFont typeface="Georgia"/>
              <a:buChar char="○"/>
            </a:pPr>
            <a:r>
              <a:rPr lang="en-US" sz="1600" b="0" i="0" u="none" strike="noStrike" cap="none">
                <a:solidFill>
                  <a:schemeClr val="accent2"/>
                </a:solidFill>
                <a:latin typeface="Georgia"/>
                <a:ea typeface="Georgia"/>
                <a:cs typeface="Georgia"/>
                <a:sym typeface="Georgia"/>
              </a:rPr>
              <a:t>Access to the Digital Academy’s innovative and collaborative workspace</a:t>
            </a:r>
            <a:endParaRPr sz="1600" b="0" i="0" u="none" strike="noStrike" cap="none">
              <a:solidFill>
                <a:schemeClr val="accent2"/>
              </a:solidFill>
              <a:latin typeface="Georgia"/>
              <a:ea typeface="Georgia"/>
              <a:cs typeface="Georgia"/>
              <a:sym typeface="Georgia"/>
            </a:endParaRPr>
          </a:p>
          <a:p>
            <a:pPr marL="914400" marR="0" lvl="1" indent="-330200" algn="l" rtl="0">
              <a:lnSpc>
                <a:spcPct val="100000"/>
              </a:lnSpc>
              <a:spcBef>
                <a:spcPts val="0"/>
              </a:spcBef>
              <a:spcAft>
                <a:spcPts val="0"/>
              </a:spcAft>
              <a:buClr>
                <a:schemeClr val="accent3"/>
              </a:buClr>
              <a:buSzPts val="1600"/>
              <a:buFont typeface="Georgia"/>
              <a:buChar char="○"/>
            </a:pPr>
            <a:r>
              <a:rPr lang="en-US" sz="1600" b="0" i="0" u="none" strike="noStrike" cap="none">
                <a:solidFill>
                  <a:schemeClr val="accent2"/>
                </a:solidFill>
                <a:latin typeface="Georgia"/>
                <a:ea typeface="Georgia"/>
                <a:cs typeface="Georgia"/>
                <a:sym typeface="Georgia"/>
              </a:rPr>
              <a:t>Access to modern tools and equipment to conduct experiments and proofs of concepts</a:t>
            </a:r>
            <a:endParaRPr sz="1600" b="0" i="0" u="none" strike="noStrike" cap="none">
              <a:solidFill>
                <a:schemeClr val="accent2"/>
              </a:solidFill>
              <a:latin typeface="Georgia"/>
              <a:ea typeface="Georgia"/>
              <a:cs typeface="Georgia"/>
              <a:sym typeface="Georgia"/>
            </a:endParaRPr>
          </a:p>
          <a:p>
            <a:pPr marL="914400" marR="0" lvl="1" indent="-330200" algn="l" rtl="0">
              <a:lnSpc>
                <a:spcPct val="100000"/>
              </a:lnSpc>
              <a:spcBef>
                <a:spcPts val="0"/>
              </a:spcBef>
              <a:spcAft>
                <a:spcPts val="0"/>
              </a:spcAft>
              <a:buClr>
                <a:schemeClr val="accent3"/>
              </a:buClr>
              <a:buSzPts val="1600"/>
              <a:buFont typeface="Georgia"/>
              <a:buChar char="○"/>
            </a:pPr>
            <a:r>
              <a:rPr lang="en-US" sz="1600" b="0" i="0" u="none" strike="noStrike" cap="none">
                <a:solidFill>
                  <a:schemeClr val="accent2"/>
                </a:solidFill>
                <a:latin typeface="Georgia"/>
                <a:ea typeface="Georgia"/>
                <a:cs typeface="Georgia"/>
                <a:sym typeface="Georgia"/>
              </a:rPr>
              <a:t>Access to a cloud data learning sandbox</a:t>
            </a:r>
            <a:endParaRPr sz="1600" b="0" i="0" u="none" strike="noStrike" cap="none">
              <a:solidFill>
                <a:schemeClr val="accent2"/>
              </a:solidFill>
              <a:latin typeface="Georgia"/>
              <a:ea typeface="Georgia"/>
              <a:cs typeface="Georgia"/>
              <a:sym typeface="Georgia"/>
            </a:endParaRPr>
          </a:p>
          <a:p>
            <a:pPr marL="914400" marR="0" lvl="1" indent="-330200" algn="l" rtl="0">
              <a:lnSpc>
                <a:spcPct val="100000"/>
              </a:lnSpc>
              <a:spcBef>
                <a:spcPts val="0"/>
              </a:spcBef>
              <a:spcAft>
                <a:spcPts val="0"/>
              </a:spcAft>
              <a:buClr>
                <a:schemeClr val="accent3"/>
              </a:buClr>
              <a:buSzPts val="1600"/>
              <a:buFont typeface="Georgia"/>
              <a:buChar char="○"/>
            </a:pPr>
            <a:r>
              <a:rPr lang="en-US" sz="1600" b="0" i="0" u="none" strike="noStrike" cap="none">
                <a:solidFill>
                  <a:schemeClr val="accent2"/>
                </a:solidFill>
                <a:latin typeface="Georgia"/>
                <a:ea typeface="Georgia"/>
                <a:cs typeface="Georgia"/>
                <a:sym typeface="Georgia"/>
              </a:rPr>
              <a:t>Invitation to community events and networking platform</a:t>
            </a:r>
            <a:endParaRPr sz="1600" b="0" i="0" u="none" strike="noStrike" cap="none">
              <a:solidFill>
                <a:schemeClr val="accent2"/>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3"/>
          <p:cNvSpPr/>
          <p:nvPr/>
        </p:nvSpPr>
        <p:spPr>
          <a:xfrm>
            <a:off x="2458330" y="-880989"/>
            <a:ext cx="34289" cy="34289"/>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317" name="Google Shape;317;p13"/>
          <p:cNvSpPr txBox="1"/>
          <p:nvPr/>
        </p:nvSpPr>
        <p:spPr>
          <a:xfrm>
            <a:off x="5502248" y="2445549"/>
            <a:ext cx="2138400" cy="87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2"/>
              </a:solidFill>
              <a:latin typeface="Georgia"/>
              <a:ea typeface="Georgia"/>
              <a:cs typeface="Georgia"/>
              <a:sym typeface="Georgia"/>
            </a:endParaRPr>
          </a:p>
        </p:txBody>
      </p:sp>
      <p:sp>
        <p:nvSpPr>
          <p:cNvPr id="318" name="Google Shape;318;p13"/>
          <p:cNvSpPr txBox="1"/>
          <p:nvPr/>
        </p:nvSpPr>
        <p:spPr>
          <a:xfrm>
            <a:off x="320825" y="3718136"/>
            <a:ext cx="8572800" cy="74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3"/>
                </a:solidFill>
                <a:latin typeface="Georgia"/>
                <a:ea typeface="Georgia"/>
                <a:cs typeface="Georgia"/>
                <a:sym typeface="Georgia"/>
              </a:rPr>
              <a:t>Specialist and leadership capacity</a:t>
            </a:r>
            <a:r>
              <a:rPr lang="en-US" sz="1350" b="0" i="0" u="none" strike="noStrike" cap="none">
                <a:solidFill>
                  <a:srgbClr val="181717"/>
                </a:solidFill>
                <a:latin typeface="Georgia"/>
                <a:ea typeface="Georgia"/>
                <a:cs typeface="Georgia"/>
                <a:sym typeface="Georgia"/>
              </a:rPr>
              <a:t> </a:t>
            </a:r>
            <a:r>
              <a:rPr lang="en-US" sz="1350" b="0" i="0" u="none" strike="noStrike" cap="none">
                <a:solidFill>
                  <a:schemeClr val="accent2"/>
                </a:solidFill>
                <a:latin typeface="Georgia"/>
                <a:ea typeface="Georgia"/>
                <a:cs typeface="Georgia"/>
                <a:sym typeface="Georgia"/>
              </a:rPr>
              <a:t>for 200-300 learners in 2019 (~15 per stream per cohort)</a:t>
            </a:r>
            <a:endParaRPr sz="14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3"/>
                </a:solidFill>
                <a:latin typeface="Georgia"/>
                <a:ea typeface="Georgia"/>
                <a:cs typeface="Georgia"/>
                <a:sym typeface="Georgia"/>
              </a:rPr>
              <a:t>Scale</a:t>
            </a:r>
            <a:r>
              <a:rPr lang="en-US" sz="1350" b="0" i="0" u="none" strike="noStrike" cap="none">
                <a:solidFill>
                  <a:srgbClr val="5EA7EA"/>
                </a:solidFill>
                <a:latin typeface="Georgia"/>
                <a:ea typeface="Georgia"/>
                <a:cs typeface="Georgia"/>
                <a:sym typeface="Georgia"/>
              </a:rPr>
              <a:t> </a:t>
            </a:r>
            <a:r>
              <a:rPr lang="en-US" sz="1350" b="0" i="0" u="none" strike="noStrike" cap="none">
                <a:solidFill>
                  <a:schemeClr val="accent2"/>
                </a:solidFill>
                <a:latin typeface="Georgia"/>
                <a:ea typeface="Georgia"/>
                <a:cs typeface="Georgia"/>
                <a:sym typeface="Georgia"/>
              </a:rPr>
              <a:t>through partnerships to reach up to 1,000+ in-depth learners per year</a:t>
            </a:r>
            <a:endParaRPr sz="14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3"/>
                </a:solidFill>
                <a:latin typeface="Georgia"/>
                <a:ea typeface="Georgia"/>
                <a:cs typeface="Georgia"/>
                <a:sym typeface="Georgia"/>
              </a:rPr>
              <a:t>Reach</a:t>
            </a:r>
            <a:r>
              <a:rPr lang="en-US" sz="1350" b="0" i="0" u="none" strike="noStrike" cap="none">
                <a:solidFill>
                  <a:schemeClr val="accent3"/>
                </a:solidFill>
                <a:latin typeface="Georgia"/>
                <a:ea typeface="Georgia"/>
                <a:cs typeface="Georgia"/>
                <a:sym typeface="Georgia"/>
              </a:rPr>
              <a:t> </a:t>
            </a:r>
            <a:r>
              <a:rPr lang="en-US" sz="1350" b="0" i="0" u="none" strike="noStrike" cap="none">
                <a:solidFill>
                  <a:schemeClr val="accent2"/>
                </a:solidFill>
                <a:latin typeface="Georgia"/>
                <a:ea typeface="Georgia"/>
                <a:cs typeface="Georgia"/>
                <a:sym typeface="Georgia"/>
              </a:rPr>
              <a:t>through Digital Open Learning to reach 10k-100k+ public servants</a:t>
            </a:r>
            <a:endParaRPr sz="1500" b="1" i="0" u="none" strike="noStrike" cap="none">
              <a:solidFill>
                <a:schemeClr val="accent2"/>
              </a:solidFill>
              <a:latin typeface="Georgia"/>
              <a:ea typeface="Georgia"/>
              <a:cs typeface="Georgia"/>
              <a:sym typeface="Georgia"/>
            </a:endParaRPr>
          </a:p>
        </p:txBody>
      </p:sp>
      <p:sp>
        <p:nvSpPr>
          <p:cNvPr id="319" name="Google Shape;319;p13"/>
          <p:cNvSpPr txBox="1"/>
          <p:nvPr/>
        </p:nvSpPr>
        <p:spPr>
          <a:xfrm>
            <a:off x="5620299" y="995075"/>
            <a:ext cx="2138400" cy="105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80808"/>
              </a:solidFill>
              <a:latin typeface="Arial"/>
              <a:ea typeface="Arial"/>
              <a:cs typeface="Arial"/>
              <a:sym typeface="Arial"/>
            </a:endParaRPr>
          </a:p>
        </p:txBody>
      </p:sp>
      <p:sp>
        <p:nvSpPr>
          <p:cNvPr id="320" name="Google Shape;320;p13"/>
          <p:cNvSpPr txBox="1"/>
          <p:nvPr/>
        </p:nvSpPr>
        <p:spPr>
          <a:xfrm>
            <a:off x="327074" y="73855"/>
            <a:ext cx="6984609" cy="55399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accent2"/>
                </a:solidFill>
                <a:latin typeface="Georgia"/>
                <a:ea typeface="Georgia"/>
                <a:cs typeface="Georgia"/>
                <a:sym typeface="Georgia"/>
              </a:rPr>
              <a:t>Timeline</a:t>
            </a:r>
            <a:endParaRPr sz="3000" b="0" i="0" u="none" strike="noStrike" cap="none">
              <a:solidFill>
                <a:schemeClr val="accent2"/>
              </a:solidFill>
              <a:latin typeface="Georgia"/>
              <a:ea typeface="Georgia"/>
              <a:cs typeface="Georgia"/>
              <a:sym typeface="Georgia"/>
            </a:endParaRPr>
          </a:p>
        </p:txBody>
      </p:sp>
      <p:sp>
        <p:nvSpPr>
          <p:cNvPr id="321" name="Google Shape;321;p13"/>
          <p:cNvSpPr txBox="1"/>
          <p:nvPr/>
        </p:nvSpPr>
        <p:spPr>
          <a:xfrm>
            <a:off x="8523215" y="4639112"/>
            <a:ext cx="494950" cy="369332"/>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Narrow"/>
                <a:ea typeface="Arial Narrow"/>
                <a:cs typeface="Arial Narrow"/>
                <a:sym typeface="Arial Narrow"/>
              </a:rPr>
              <a:t>11</a:t>
            </a:r>
            <a:endParaRPr sz="1800" b="0" i="0" u="none" strike="noStrike" cap="none">
              <a:solidFill>
                <a:schemeClr val="dk1"/>
              </a:solidFill>
              <a:latin typeface="Arial Narrow"/>
              <a:ea typeface="Arial Narrow"/>
              <a:cs typeface="Arial Narrow"/>
              <a:sym typeface="Arial Narrow"/>
            </a:endParaRPr>
          </a:p>
        </p:txBody>
      </p:sp>
      <p:sp>
        <p:nvSpPr>
          <p:cNvPr id="322" name="Google Shape;322;p13"/>
          <p:cNvSpPr txBox="1"/>
          <p:nvPr/>
        </p:nvSpPr>
        <p:spPr>
          <a:xfrm>
            <a:off x="440250" y="627850"/>
            <a:ext cx="3196200" cy="30000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3"/>
                </a:solidFill>
                <a:latin typeface="Georgia"/>
                <a:ea typeface="Georgia"/>
                <a:cs typeface="Georgia"/>
                <a:sym typeface="Georgia"/>
              </a:rPr>
              <a:t>Where we’ve been (since October 2018)</a:t>
            </a:r>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3"/>
              </a:solidFill>
              <a:latin typeface="Georgia"/>
              <a:ea typeface="Georgia"/>
              <a:cs typeface="Georgia"/>
              <a:sym typeface="Georgia"/>
            </a:endParaRPr>
          </a:p>
          <a:p>
            <a:pPr marL="0" marR="0" lvl="0" indent="0" algn="l" rtl="0">
              <a:lnSpc>
                <a:spcPct val="100000"/>
              </a:lnSpc>
              <a:spcBef>
                <a:spcPts val="0"/>
              </a:spcBef>
              <a:spcAft>
                <a:spcPts val="0"/>
              </a:spcAft>
              <a:buNone/>
            </a:pPr>
            <a:r>
              <a:rPr lang="en-US" sz="1400" b="1" i="0" u="none" strike="noStrike" cap="none">
                <a:solidFill>
                  <a:schemeClr val="accent2"/>
                </a:solidFill>
                <a:latin typeface="Georgia"/>
                <a:ea typeface="Georgia"/>
                <a:cs typeface="Georgia"/>
                <a:sym typeface="Georgia"/>
              </a:rPr>
              <a:t>Busrides.ca launch</a:t>
            </a:r>
            <a:endParaRPr/>
          </a:p>
          <a:p>
            <a:pPr marL="0" marR="0" lvl="0" indent="0" algn="l" rtl="0">
              <a:lnSpc>
                <a:spcPct val="100000"/>
              </a:lnSpc>
              <a:spcBef>
                <a:spcPts val="0"/>
              </a:spcBef>
              <a:spcAft>
                <a:spcPts val="0"/>
              </a:spcAft>
              <a:buNone/>
            </a:pPr>
            <a:r>
              <a:rPr lang="en-US" sz="1200" b="0" i="0" u="none" strike="noStrike" cap="none">
                <a:solidFill>
                  <a:schemeClr val="accent2"/>
                </a:solidFill>
                <a:latin typeface="Georgia"/>
                <a:ea typeface="Georgia"/>
                <a:cs typeface="Georgia"/>
                <a:sym typeface="Georgia"/>
              </a:rPr>
              <a:t>October 29</a:t>
            </a:r>
            <a:endParaRPr sz="1200" b="1" i="0" u="none" strike="noStrike" cap="none">
              <a:solidFill>
                <a:schemeClr val="accent3"/>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accent3"/>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1350"/>
              <a:buFont typeface="Arial"/>
              <a:buNone/>
            </a:pPr>
            <a:r>
              <a:rPr lang="en-US" sz="1350" b="1" i="0" u="none" strike="noStrike" cap="none">
                <a:solidFill>
                  <a:schemeClr val="accent2"/>
                </a:solidFill>
                <a:latin typeface="Georgia"/>
                <a:ea typeface="Georgia"/>
                <a:cs typeface="Georgia"/>
                <a:sym typeface="Georgia"/>
              </a:rPr>
              <a:t>Prototype specialist programs</a:t>
            </a:r>
            <a:endParaRPr sz="14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accent2"/>
                </a:solidFill>
                <a:latin typeface="Georgia"/>
                <a:ea typeface="Georgia"/>
                <a:cs typeface="Georgia"/>
                <a:sym typeface="Georgia"/>
              </a:rPr>
              <a:t>January – April</a:t>
            </a:r>
            <a:endParaRPr sz="12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2"/>
                </a:solidFill>
                <a:latin typeface="Georgia"/>
                <a:ea typeface="Georgia"/>
                <a:cs typeface="Georgia"/>
                <a:sym typeface="Georgia"/>
              </a:rPr>
              <a:t>Practicum</a:t>
            </a:r>
            <a:endParaRPr sz="1350" b="1"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accent2"/>
                </a:solidFill>
                <a:latin typeface="Georgia"/>
                <a:ea typeface="Georgia"/>
                <a:cs typeface="Georgia"/>
                <a:sym typeface="Georgia"/>
              </a:rPr>
              <a:t>May - June</a:t>
            </a:r>
            <a:endParaRPr sz="12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chemeClr val="accent2"/>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accent3"/>
              </a:solidFill>
              <a:latin typeface="Georgia"/>
              <a:ea typeface="Georgia"/>
              <a:cs typeface="Georgia"/>
              <a:sym typeface="Georgia"/>
            </a:endParaRPr>
          </a:p>
        </p:txBody>
      </p:sp>
      <p:sp>
        <p:nvSpPr>
          <p:cNvPr id="323" name="Google Shape;323;p13"/>
          <p:cNvSpPr txBox="1"/>
          <p:nvPr/>
        </p:nvSpPr>
        <p:spPr>
          <a:xfrm>
            <a:off x="5774000" y="627850"/>
            <a:ext cx="3000000" cy="30000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3"/>
                </a:solidFill>
                <a:latin typeface="Georgia"/>
                <a:ea typeface="Georgia"/>
                <a:cs typeface="Georgia"/>
                <a:sym typeface="Georgia"/>
              </a:rPr>
              <a:t>Where we’re going (fall 2019)</a:t>
            </a:r>
            <a:endParaRPr sz="1400" b="1" i="0" u="none" strike="noStrike" cap="none">
              <a:solidFill>
                <a:schemeClr val="accent3"/>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2"/>
                </a:solidFill>
                <a:latin typeface="Georgia"/>
                <a:ea typeface="Georgia"/>
                <a:cs typeface="Georgia"/>
                <a:sym typeface="Georgia"/>
              </a:rPr>
              <a:t>Foundations</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accent2"/>
                </a:solidFill>
                <a:latin typeface="Georgia"/>
                <a:ea typeface="Georgia"/>
                <a:cs typeface="Georgia"/>
                <a:sym typeface="Georgia"/>
              </a:rPr>
              <a:t>Digital open learning</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accent2"/>
                </a:solidFill>
                <a:latin typeface="Georgia"/>
                <a:ea typeface="Georgia"/>
                <a:cs typeface="Georgia"/>
                <a:sym typeface="Georgia"/>
              </a:rPr>
              <a:t>Digital 101</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accent2"/>
                </a:solidFill>
                <a:latin typeface="Georgia"/>
                <a:ea typeface="Georgia"/>
                <a:cs typeface="Georgia"/>
                <a:sym typeface="Georgia"/>
              </a:rPr>
              <a:t>Other “anchor” courses</a:t>
            </a:r>
            <a:endParaRPr sz="12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chemeClr val="accent2"/>
                </a:solidFill>
                <a:latin typeface="Georgia"/>
                <a:ea typeface="Georgia"/>
                <a:cs typeface="Georgia"/>
                <a:sym typeface="Georgia"/>
              </a:rPr>
              <a:t>Premium, Leadership, and Practicum</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accent2"/>
                </a:solidFill>
                <a:latin typeface="Georgia"/>
                <a:ea typeface="Georgia"/>
                <a:cs typeface="Georgia"/>
                <a:sym typeface="Georgia"/>
              </a:rPr>
              <a:t>Evaluate, iterate, and scale</a:t>
            </a:r>
            <a:endParaRPr sz="14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None/>
            </a:pPr>
            <a:r>
              <a:rPr lang="en-US" sz="1200" b="1" i="0" u="none" strike="noStrike" cap="none">
                <a:solidFill>
                  <a:schemeClr val="accent2"/>
                </a:solidFill>
                <a:latin typeface="Georgia"/>
                <a:ea typeface="Georgia"/>
                <a:cs typeface="Georgia"/>
                <a:sym typeface="Georgia"/>
              </a:rPr>
              <a:t>Community, aftercare, and events</a:t>
            </a:r>
            <a:endParaRPr/>
          </a:p>
          <a:p>
            <a:pPr marL="0" marR="0" lvl="0" indent="0" algn="l" rtl="0">
              <a:lnSpc>
                <a:spcPct val="100000"/>
              </a:lnSpc>
              <a:spcBef>
                <a:spcPts val="0"/>
              </a:spcBef>
              <a:spcAft>
                <a:spcPts val="0"/>
              </a:spcAft>
              <a:buNone/>
            </a:pPr>
            <a:r>
              <a:rPr lang="en-US" sz="1200" b="0" i="0" u="none" strike="noStrike" cap="none">
                <a:solidFill>
                  <a:schemeClr val="accent2"/>
                </a:solidFill>
                <a:latin typeface="Georgia"/>
                <a:ea typeface="Georgia"/>
                <a:cs typeface="Georgia"/>
                <a:sym typeface="Georgia"/>
              </a:rPr>
              <a:t>Ramping up throughout 2019</a:t>
            </a:r>
            <a:endParaRPr sz="1200" b="0"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chemeClr val="accent2"/>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accent3"/>
              </a:solidFill>
              <a:latin typeface="Georgia"/>
              <a:ea typeface="Georgia"/>
              <a:cs typeface="Georgia"/>
              <a:sym typeface="Georgia"/>
            </a:endParaRPr>
          </a:p>
        </p:txBody>
      </p:sp>
      <p:sp>
        <p:nvSpPr>
          <p:cNvPr id="324" name="Google Shape;324;p13"/>
          <p:cNvSpPr/>
          <p:nvPr/>
        </p:nvSpPr>
        <p:spPr>
          <a:xfrm>
            <a:off x="3824575" y="1512857"/>
            <a:ext cx="1761300" cy="932700"/>
          </a:xfrm>
          <a:prstGeom prst="stripedRightArrow">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4"/>
          <p:cNvSpPr txBox="1"/>
          <p:nvPr/>
        </p:nvSpPr>
        <p:spPr>
          <a:xfrm>
            <a:off x="167100" y="-161975"/>
            <a:ext cx="4976400" cy="123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800"/>
              <a:buFont typeface="Arial"/>
              <a:buNone/>
            </a:pPr>
            <a:r>
              <a:rPr lang="en-US" sz="6800" b="0" i="0" u="none" strike="noStrike" cap="none">
                <a:solidFill>
                  <a:schemeClr val="dk2"/>
                </a:solidFill>
                <a:latin typeface="Georgia"/>
                <a:ea typeface="Georgia"/>
                <a:cs typeface="Georgia"/>
                <a:sym typeface="Georgia"/>
              </a:rPr>
              <a:t>Thank you</a:t>
            </a:r>
            <a:endParaRPr sz="6800" b="0" i="0" u="none" strike="noStrike" cap="none">
              <a:solidFill>
                <a:schemeClr val="dk2"/>
              </a:solidFill>
              <a:latin typeface="Georgia"/>
              <a:ea typeface="Georgia"/>
              <a:cs typeface="Georgia"/>
              <a:sym typeface="Georgia"/>
            </a:endParaRPr>
          </a:p>
        </p:txBody>
      </p:sp>
      <p:sp>
        <p:nvSpPr>
          <p:cNvPr id="331" name="Google Shape;331;p14"/>
          <p:cNvSpPr txBox="1"/>
          <p:nvPr/>
        </p:nvSpPr>
        <p:spPr>
          <a:xfrm>
            <a:off x="1232637" y="919378"/>
            <a:ext cx="3251039" cy="61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4E5B73"/>
                </a:solidFill>
                <a:latin typeface="Georgia"/>
                <a:ea typeface="Georgia"/>
                <a:cs typeface="Georgia"/>
                <a:sym typeface="Georgia"/>
              </a:rPr>
              <a:t>the Digital Academy team</a:t>
            </a:r>
            <a:endParaRPr sz="2000" b="0" i="0" u="none" strike="noStrike" cap="none" dirty="0">
              <a:solidFill>
                <a:srgbClr val="4E5B73"/>
              </a:solidFill>
              <a:latin typeface="Georgia"/>
              <a:ea typeface="Georgia"/>
              <a:cs typeface="Georgia"/>
              <a:sym typeface="Georgia"/>
            </a:endParaRPr>
          </a:p>
        </p:txBody>
      </p:sp>
      <p:sp>
        <p:nvSpPr>
          <p:cNvPr id="332" name="Google Shape;332;p14"/>
          <p:cNvSpPr/>
          <p:nvPr/>
        </p:nvSpPr>
        <p:spPr>
          <a:xfrm>
            <a:off x="1039089" y="1152148"/>
            <a:ext cx="119785" cy="50291"/>
          </a:xfrm>
          <a:prstGeom prst="rect">
            <a:avLst/>
          </a:prstGeom>
          <a:solidFill>
            <a:srgbClr val="DA797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33" name="Google Shape;333;p14"/>
          <p:cNvPicPr preferRelativeResize="0"/>
          <p:nvPr/>
        </p:nvPicPr>
        <p:blipFill rotWithShape="1">
          <a:blip r:embed="rId3">
            <a:alphaModFix/>
          </a:blip>
          <a:srcRect l="11517" r="32470" b="12122"/>
          <a:stretch/>
        </p:blipFill>
        <p:spPr>
          <a:xfrm>
            <a:off x="4810990" y="0"/>
            <a:ext cx="4333010" cy="453043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15"/>
          <p:cNvSpPr/>
          <p:nvPr/>
        </p:nvSpPr>
        <p:spPr>
          <a:xfrm rot="7599951">
            <a:off x="5428830" y="2977750"/>
            <a:ext cx="690784" cy="690784"/>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cxnSp>
        <p:nvCxnSpPr>
          <p:cNvPr id="340" name="Google Shape;340;p15"/>
          <p:cNvCxnSpPr>
            <a:stCxn id="339" idx="4"/>
          </p:cNvCxnSpPr>
          <p:nvPr/>
        </p:nvCxnSpPr>
        <p:spPr>
          <a:xfrm rot="10800000">
            <a:off x="4881272" y="2771592"/>
            <a:ext cx="615900" cy="345300"/>
          </a:xfrm>
          <a:prstGeom prst="straightConnector1">
            <a:avLst/>
          </a:prstGeom>
          <a:noFill/>
          <a:ln w="12700" cap="flat" cmpd="sng">
            <a:solidFill>
              <a:schemeClr val="accent1"/>
            </a:solidFill>
            <a:prstDash val="solid"/>
            <a:round/>
            <a:headEnd type="none" w="sm" len="sm"/>
            <a:tailEnd type="stealth" w="sm" len="sm"/>
          </a:ln>
        </p:spPr>
      </p:cxnSp>
      <p:sp>
        <p:nvSpPr>
          <p:cNvPr id="341" name="Google Shape;341;p15"/>
          <p:cNvSpPr txBox="1"/>
          <p:nvPr/>
        </p:nvSpPr>
        <p:spPr>
          <a:xfrm>
            <a:off x="327075" y="73850"/>
            <a:ext cx="87321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4E5B73"/>
                </a:solidFill>
                <a:latin typeface="Georgia"/>
                <a:ea typeface="Georgia"/>
                <a:cs typeface="Georgia"/>
                <a:sym typeface="Georgia"/>
              </a:rPr>
              <a:t>Digital Academy direction and curriculum</a:t>
            </a:r>
            <a:endParaRPr sz="3000" b="0" i="0" u="none" strike="noStrike" cap="none">
              <a:solidFill>
                <a:srgbClr val="4E5B73"/>
              </a:solidFill>
              <a:latin typeface="Georgia"/>
              <a:ea typeface="Georgia"/>
              <a:cs typeface="Georgia"/>
              <a:sym typeface="Georgia"/>
            </a:endParaRPr>
          </a:p>
        </p:txBody>
      </p:sp>
      <p:sp>
        <p:nvSpPr>
          <p:cNvPr id="342" name="Google Shape;342;p15"/>
          <p:cNvSpPr txBox="1"/>
          <p:nvPr/>
        </p:nvSpPr>
        <p:spPr>
          <a:xfrm>
            <a:off x="522100" y="2226450"/>
            <a:ext cx="2073900" cy="690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Georgia"/>
                <a:ea typeface="Georgia"/>
                <a:cs typeface="Georgia"/>
                <a:sym typeface="Georgia"/>
              </a:rPr>
              <a:t>International best practices and comparators</a:t>
            </a:r>
            <a:endParaRPr sz="1200" b="0" i="0" u="none" strike="noStrike" cap="none">
              <a:solidFill>
                <a:srgbClr val="3F3F3F"/>
              </a:solidFill>
              <a:latin typeface="Georgia"/>
              <a:ea typeface="Georgia"/>
              <a:cs typeface="Georgia"/>
              <a:sym typeface="Georgia"/>
            </a:endParaRPr>
          </a:p>
        </p:txBody>
      </p:sp>
      <p:sp>
        <p:nvSpPr>
          <p:cNvPr id="343" name="Google Shape;343;p15"/>
          <p:cNvSpPr txBox="1"/>
          <p:nvPr/>
        </p:nvSpPr>
        <p:spPr>
          <a:xfrm>
            <a:off x="3236375" y="536825"/>
            <a:ext cx="2520600" cy="26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Georgia"/>
                <a:ea typeface="Georgia"/>
                <a:cs typeface="Georgia"/>
                <a:sym typeface="Georgia"/>
              </a:rPr>
              <a:t>Departmental analyses and needs</a:t>
            </a:r>
            <a:endParaRPr sz="1200" b="0" i="0" u="none" strike="noStrike" cap="none">
              <a:solidFill>
                <a:srgbClr val="3F3F3F"/>
              </a:solidFill>
              <a:latin typeface="Georgia"/>
              <a:ea typeface="Georgia"/>
              <a:cs typeface="Georgia"/>
              <a:sym typeface="Georgia"/>
            </a:endParaRPr>
          </a:p>
        </p:txBody>
      </p:sp>
      <p:sp>
        <p:nvSpPr>
          <p:cNvPr id="344" name="Google Shape;344;p15"/>
          <p:cNvSpPr/>
          <p:nvPr/>
        </p:nvSpPr>
        <p:spPr>
          <a:xfrm>
            <a:off x="4104965" y="211070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sp>
        <p:nvSpPr>
          <p:cNvPr id="345" name="Google Shape;345;p15"/>
          <p:cNvSpPr txBox="1"/>
          <p:nvPr/>
        </p:nvSpPr>
        <p:spPr>
          <a:xfrm>
            <a:off x="791675" y="3175525"/>
            <a:ext cx="2073900" cy="583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Georgia"/>
                <a:ea typeface="Georgia"/>
                <a:cs typeface="Georgia"/>
                <a:sym typeface="Georgia"/>
              </a:rPr>
              <a:t>Chief Information Officer of Canada direction</a:t>
            </a:r>
            <a:endParaRPr sz="1200" b="0" i="0" u="none" strike="noStrike" cap="none">
              <a:solidFill>
                <a:srgbClr val="3F3F3F"/>
              </a:solidFill>
              <a:latin typeface="Georgia"/>
              <a:ea typeface="Georgia"/>
              <a:cs typeface="Georgia"/>
              <a:sym typeface="Georgia"/>
            </a:endParaRPr>
          </a:p>
        </p:txBody>
      </p:sp>
      <p:sp>
        <p:nvSpPr>
          <p:cNvPr id="346" name="Google Shape;346;p15"/>
          <p:cNvSpPr txBox="1"/>
          <p:nvPr/>
        </p:nvSpPr>
        <p:spPr>
          <a:xfrm>
            <a:off x="6132250" y="1180425"/>
            <a:ext cx="1539900" cy="583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Georgia"/>
                <a:ea typeface="Georgia"/>
                <a:cs typeface="Georgia"/>
                <a:sym typeface="Georgia"/>
              </a:rPr>
              <a:t>Beyond 2020:</a:t>
            </a:r>
            <a:endParaRPr sz="1200" b="0" i="0" u="none" strike="noStrike" cap="none">
              <a:solidFill>
                <a:srgbClr val="3F3F3F"/>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Georgia"/>
                <a:ea typeface="Georgia"/>
                <a:cs typeface="Georgia"/>
                <a:sym typeface="Georgia"/>
              </a:rPr>
              <a:t>equipped, agile, inclusive</a:t>
            </a:r>
            <a:endParaRPr sz="1200" b="0" i="0" u="none" strike="noStrike" cap="none">
              <a:solidFill>
                <a:srgbClr val="3F3F3F"/>
              </a:solidFill>
              <a:latin typeface="Georgia"/>
              <a:ea typeface="Georgia"/>
              <a:cs typeface="Georgia"/>
              <a:sym typeface="Georgia"/>
            </a:endParaRPr>
          </a:p>
        </p:txBody>
      </p:sp>
      <p:sp>
        <p:nvSpPr>
          <p:cNvPr id="347" name="Google Shape;347;p15"/>
          <p:cNvSpPr txBox="1"/>
          <p:nvPr/>
        </p:nvSpPr>
        <p:spPr>
          <a:xfrm>
            <a:off x="6576075" y="2219528"/>
            <a:ext cx="2172000" cy="523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Georgia"/>
                <a:ea typeface="Georgia"/>
                <a:cs typeface="Georgia"/>
                <a:sym typeface="Georgia"/>
              </a:rPr>
              <a:t>CSPS research and leadership</a:t>
            </a:r>
            <a:endParaRPr sz="1200" b="0" i="0" u="none" strike="noStrike" cap="none">
              <a:solidFill>
                <a:srgbClr val="3F3F3F"/>
              </a:solidFill>
              <a:latin typeface="Georgia"/>
              <a:ea typeface="Georgia"/>
              <a:cs typeface="Georgia"/>
              <a:sym typeface="Georgia"/>
            </a:endParaRPr>
          </a:p>
        </p:txBody>
      </p:sp>
      <p:sp>
        <p:nvSpPr>
          <p:cNvPr id="348" name="Google Shape;348;p15"/>
          <p:cNvSpPr txBox="1"/>
          <p:nvPr/>
        </p:nvSpPr>
        <p:spPr>
          <a:xfrm>
            <a:off x="3996563" y="2309912"/>
            <a:ext cx="10539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Georgia"/>
                <a:ea typeface="Georgia"/>
                <a:cs typeface="Georgia"/>
                <a:sym typeface="Georgia"/>
              </a:rPr>
              <a:t>Academy planning</a:t>
            </a:r>
            <a:endParaRPr sz="1100" b="1" i="0" u="none" strike="noStrike" cap="none">
              <a:solidFill>
                <a:schemeClr val="dk1"/>
              </a:solidFill>
              <a:latin typeface="Georgia"/>
              <a:ea typeface="Georgia"/>
              <a:cs typeface="Georgia"/>
              <a:sym typeface="Georgia"/>
            </a:endParaRPr>
          </a:p>
        </p:txBody>
      </p:sp>
      <p:sp>
        <p:nvSpPr>
          <p:cNvPr id="349" name="Google Shape;349;p15"/>
          <p:cNvSpPr txBox="1"/>
          <p:nvPr/>
        </p:nvSpPr>
        <p:spPr>
          <a:xfrm>
            <a:off x="8517899" y="4639112"/>
            <a:ext cx="4950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Narrow"/>
                <a:ea typeface="Arial Narrow"/>
                <a:cs typeface="Arial Narrow"/>
                <a:sym typeface="Arial Narrow"/>
              </a:rPr>
              <a:t>3</a:t>
            </a:r>
            <a:endParaRPr sz="1800" b="0" i="0" u="none" strike="noStrike" cap="none">
              <a:solidFill>
                <a:schemeClr val="dk1"/>
              </a:solidFill>
              <a:latin typeface="Arial Narrow"/>
              <a:ea typeface="Arial Narrow"/>
              <a:cs typeface="Arial Narrow"/>
              <a:sym typeface="Arial Narrow"/>
            </a:endParaRPr>
          </a:p>
        </p:txBody>
      </p:sp>
      <p:sp>
        <p:nvSpPr>
          <p:cNvPr id="350" name="Google Shape;350;p15"/>
          <p:cNvSpPr/>
          <p:nvPr/>
        </p:nvSpPr>
        <p:spPr>
          <a:xfrm rot="3249001">
            <a:off x="5376529" y="1157817"/>
            <a:ext cx="691009" cy="691009"/>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cxnSp>
        <p:nvCxnSpPr>
          <p:cNvPr id="351" name="Google Shape;351;p15"/>
          <p:cNvCxnSpPr>
            <a:stCxn id="350" idx="4"/>
          </p:cNvCxnSpPr>
          <p:nvPr/>
        </p:nvCxnSpPr>
        <p:spPr>
          <a:xfrm flipH="1">
            <a:off x="4842884" y="1705671"/>
            <a:ext cx="599100" cy="523500"/>
          </a:xfrm>
          <a:prstGeom prst="straightConnector1">
            <a:avLst/>
          </a:prstGeom>
          <a:noFill/>
          <a:ln w="12700" cap="flat" cmpd="sng">
            <a:solidFill>
              <a:schemeClr val="accent1"/>
            </a:solidFill>
            <a:prstDash val="solid"/>
            <a:round/>
            <a:headEnd type="none" w="sm" len="sm"/>
            <a:tailEnd type="stealth" w="sm" len="sm"/>
          </a:ln>
        </p:spPr>
      </p:cxnSp>
      <p:sp>
        <p:nvSpPr>
          <p:cNvPr id="352" name="Google Shape;352;p15"/>
          <p:cNvSpPr/>
          <p:nvPr/>
        </p:nvSpPr>
        <p:spPr>
          <a:xfrm>
            <a:off x="4138025" y="840316"/>
            <a:ext cx="717300" cy="71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cxnSp>
        <p:nvCxnSpPr>
          <p:cNvPr id="353" name="Google Shape;353;p15"/>
          <p:cNvCxnSpPr>
            <a:stCxn id="352" idx="4"/>
          </p:cNvCxnSpPr>
          <p:nvPr/>
        </p:nvCxnSpPr>
        <p:spPr>
          <a:xfrm>
            <a:off x="4496675" y="1557316"/>
            <a:ext cx="0" cy="553500"/>
          </a:xfrm>
          <a:prstGeom prst="straightConnector1">
            <a:avLst/>
          </a:prstGeom>
          <a:noFill/>
          <a:ln w="12700" cap="flat" cmpd="sng">
            <a:solidFill>
              <a:schemeClr val="accent1"/>
            </a:solidFill>
            <a:prstDash val="solid"/>
            <a:round/>
            <a:headEnd type="none" w="sm" len="sm"/>
            <a:tailEnd type="stealth" w="sm" len="sm"/>
          </a:ln>
        </p:spPr>
      </p:cxnSp>
      <p:sp>
        <p:nvSpPr>
          <p:cNvPr id="354" name="Google Shape;354;p15"/>
          <p:cNvSpPr/>
          <p:nvPr/>
        </p:nvSpPr>
        <p:spPr>
          <a:xfrm rot="10800000" flipH="1">
            <a:off x="4138025" y="3501191"/>
            <a:ext cx="717300" cy="71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cxnSp>
        <p:nvCxnSpPr>
          <p:cNvPr id="355" name="Google Shape;355;p15"/>
          <p:cNvCxnSpPr>
            <a:stCxn id="354" idx="4"/>
          </p:cNvCxnSpPr>
          <p:nvPr/>
        </p:nvCxnSpPr>
        <p:spPr>
          <a:xfrm rot="10800000">
            <a:off x="4496675" y="2947691"/>
            <a:ext cx="0" cy="553500"/>
          </a:xfrm>
          <a:prstGeom prst="straightConnector1">
            <a:avLst/>
          </a:prstGeom>
          <a:noFill/>
          <a:ln w="12700" cap="flat" cmpd="sng">
            <a:solidFill>
              <a:schemeClr val="accent1"/>
            </a:solidFill>
            <a:prstDash val="solid"/>
            <a:round/>
            <a:headEnd type="none" w="sm" len="sm"/>
            <a:tailEnd type="stealth" w="sm" len="sm"/>
          </a:ln>
        </p:spPr>
      </p:cxnSp>
      <p:sp>
        <p:nvSpPr>
          <p:cNvPr id="356" name="Google Shape;356;p15"/>
          <p:cNvSpPr/>
          <p:nvPr/>
        </p:nvSpPr>
        <p:spPr>
          <a:xfrm rot="5589713">
            <a:off x="5764720" y="2135887"/>
            <a:ext cx="690752" cy="690752"/>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cxnSp>
        <p:nvCxnSpPr>
          <p:cNvPr id="357" name="Google Shape;357;p15"/>
          <p:cNvCxnSpPr>
            <a:stCxn id="356" idx="4"/>
          </p:cNvCxnSpPr>
          <p:nvPr/>
        </p:nvCxnSpPr>
        <p:spPr>
          <a:xfrm flipH="1">
            <a:off x="4970846" y="2462213"/>
            <a:ext cx="794400" cy="26700"/>
          </a:xfrm>
          <a:prstGeom prst="straightConnector1">
            <a:avLst/>
          </a:prstGeom>
          <a:noFill/>
          <a:ln w="12700" cap="flat" cmpd="sng">
            <a:solidFill>
              <a:schemeClr val="accent1"/>
            </a:solidFill>
            <a:prstDash val="solid"/>
            <a:round/>
            <a:headEnd type="none" w="sm" len="sm"/>
            <a:tailEnd type="stealth" w="sm" len="sm"/>
          </a:ln>
        </p:spPr>
      </p:cxnSp>
      <p:sp>
        <p:nvSpPr>
          <p:cNvPr id="358" name="Google Shape;358;p15"/>
          <p:cNvSpPr/>
          <p:nvPr/>
        </p:nvSpPr>
        <p:spPr>
          <a:xfrm rot="-7599951" flipH="1">
            <a:off x="2950390" y="2977750"/>
            <a:ext cx="690784" cy="690784"/>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cxnSp>
        <p:nvCxnSpPr>
          <p:cNvPr id="359" name="Google Shape;359;p15"/>
          <p:cNvCxnSpPr>
            <a:stCxn id="358" idx="4"/>
          </p:cNvCxnSpPr>
          <p:nvPr/>
        </p:nvCxnSpPr>
        <p:spPr>
          <a:xfrm rot="10800000" flipH="1">
            <a:off x="3572832" y="2771592"/>
            <a:ext cx="615900" cy="345300"/>
          </a:xfrm>
          <a:prstGeom prst="straightConnector1">
            <a:avLst/>
          </a:prstGeom>
          <a:noFill/>
          <a:ln w="12700" cap="flat" cmpd="sng">
            <a:solidFill>
              <a:schemeClr val="accent1"/>
            </a:solidFill>
            <a:prstDash val="solid"/>
            <a:round/>
            <a:headEnd type="none" w="sm" len="sm"/>
            <a:tailEnd type="stealth" w="sm" len="sm"/>
          </a:ln>
        </p:spPr>
      </p:cxnSp>
      <p:sp>
        <p:nvSpPr>
          <p:cNvPr id="360" name="Google Shape;360;p15"/>
          <p:cNvSpPr/>
          <p:nvPr/>
        </p:nvSpPr>
        <p:spPr>
          <a:xfrm rot="-3249001" flipH="1">
            <a:off x="3002466" y="1157817"/>
            <a:ext cx="691009" cy="691009"/>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cxnSp>
        <p:nvCxnSpPr>
          <p:cNvPr id="361" name="Google Shape;361;p15"/>
          <p:cNvCxnSpPr>
            <a:stCxn id="360" idx="4"/>
          </p:cNvCxnSpPr>
          <p:nvPr/>
        </p:nvCxnSpPr>
        <p:spPr>
          <a:xfrm>
            <a:off x="3628020" y="1705671"/>
            <a:ext cx="599100" cy="523500"/>
          </a:xfrm>
          <a:prstGeom prst="straightConnector1">
            <a:avLst/>
          </a:prstGeom>
          <a:noFill/>
          <a:ln w="12700" cap="flat" cmpd="sng">
            <a:solidFill>
              <a:schemeClr val="accent1"/>
            </a:solidFill>
            <a:prstDash val="solid"/>
            <a:round/>
            <a:headEnd type="none" w="sm" len="sm"/>
            <a:tailEnd type="stealth" w="sm" len="sm"/>
          </a:ln>
        </p:spPr>
      </p:cxnSp>
      <p:sp>
        <p:nvSpPr>
          <p:cNvPr id="362" name="Google Shape;362;p15"/>
          <p:cNvSpPr/>
          <p:nvPr/>
        </p:nvSpPr>
        <p:spPr>
          <a:xfrm rot="-5589713" flipH="1">
            <a:off x="2614533" y="2135887"/>
            <a:ext cx="690752" cy="690752"/>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cxnSp>
        <p:nvCxnSpPr>
          <p:cNvPr id="363" name="Google Shape;363;p15"/>
          <p:cNvCxnSpPr>
            <a:stCxn id="362" idx="4"/>
          </p:cNvCxnSpPr>
          <p:nvPr/>
        </p:nvCxnSpPr>
        <p:spPr>
          <a:xfrm>
            <a:off x="3304759" y="2462213"/>
            <a:ext cx="794400" cy="26700"/>
          </a:xfrm>
          <a:prstGeom prst="straightConnector1">
            <a:avLst/>
          </a:prstGeom>
          <a:noFill/>
          <a:ln w="12700" cap="flat" cmpd="sng">
            <a:solidFill>
              <a:schemeClr val="accent1"/>
            </a:solidFill>
            <a:prstDash val="solid"/>
            <a:round/>
            <a:headEnd type="none" w="sm" len="sm"/>
            <a:tailEnd type="stealth" w="sm" len="sm"/>
          </a:ln>
        </p:spPr>
      </p:cxnSp>
      <p:sp>
        <p:nvSpPr>
          <p:cNvPr id="364" name="Google Shape;364;p15"/>
          <p:cNvSpPr txBox="1"/>
          <p:nvPr/>
        </p:nvSpPr>
        <p:spPr>
          <a:xfrm>
            <a:off x="986075" y="1180413"/>
            <a:ext cx="1990800" cy="583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Georgia"/>
                <a:ea typeface="Georgia"/>
                <a:cs typeface="Georgia"/>
                <a:sym typeface="Georgia"/>
              </a:rPr>
              <a:t>Canadian Digital Service training needs analysis</a:t>
            </a:r>
            <a:endParaRPr sz="1200" b="0" i="0" u="none" strike="noStrike" cap="none">
              <a:solidFill>
                <a:srgbClr val="3F3F3F"/>
              </a:solidFill>
              <a:latin typeface="Georgia"/>
              <a:ea typeface="Georgia"/>
              <a:cs typeface="Georgia"/>
              <a:sym typeface="Georgia"/>
            </a:endParaRPr>
          </a:p>
        </p:txBody>
      </p:sp>
      <p:sp>
        <p:nvSpPr>
          <p:cNvPr id="365" name="Google Shape;365;p15"/>
          <p:cNvSpPr txBox="1"/>
          <p:nvPr/>
        </p:nvSpPr>
        <p:spPr>
          <a:xfrm>
            <a:off x="2976875" y="4218200"/>
            <a:ext cx="3039600" cy="314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Georgia"/>
                <a:ea typeface="Georgia"/>
                <a:cs typeface="Georgia"/>
                <a:sym typeface="Georgia"/>
              </a:rPr>
              <a:t>Government of Canada policy direction</a:t>
            </a:r>
            <a:endParaRPr sz="1200" b="0" i="0" u="none" strike="noStrike" cap="none">
              <a:solidFill>
                <a:srgbClr val="3F3F3F"/>
              </a:solidFill>
              <a:latin typeface="Georgia"/>
              <a:ea typeface="Georgia"/>
              <a:cs typeface="Georgia"/>
              <a:sym typeface="Georgia"/>
            </a:endParaRPr>
          </a:p>
        </p:txBody>
      </p:sp>
      <p:sp>
        <p:nvSpPr>
          <p:cNvPr id="366" name="Google Shape;366;p15"/>
          <p:cNvSpPr txBox="1"/>
          <p:nvPr/>
        </p:nvSpPr>
        <p:spPr>
          <a:xfrm>
            <a:off x="6257525" y="3115401"/>
            <a:ext cx="2172000" cy="41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Georgia"/>
                <a:ea typeface="Georgia"/>
                <a:cs typeface="Georgia"/>
                <a:sym typeface="Georgia"/>
              </a:rPr>
              <a:t>Government of Canada data strategy</a:t>
            </a:r>
            <a:endParaRPr sz="1200" b="0" i="0" u="none" strike="noStrike" cap="none">
              <a:solidFill>
                <a:srgbClr val="3F3F3F"/>
              </a:solidFill>
              <a:latin typeface="Georgia"/>
              <a:ea typeface="Georgia"/>
              <a:cs typeface="Georgia"/>
              <a:sym typeface="Georgia"/>
            </a:endParaRPr>
          </a:p>
        </p:txBody>
      </p:sp>
      <p:pic>
        <p:nvPicPr>
          <p:cNvPr id="367" name="Google Shape;367;p15"/>
          <p:cNvPicPr preferRelativeResize="0"/>
          <p:nvPr/>
        </p:nvPicPr>
        <p:blipFill rotWithShape="1">
          <a:blip r:embed="rId3">
            <a:alphaModFix/>
          </a:blip>
          <a:srcRect/>
          <a:stretch/>
        </p:blipFill>
        <p:spPr>
          <a:xfrm>
            <a:off x="4306987" y="916872"/>
            <a:ext cx="379376" cy="523498"/>
          </a:xfrm>
          <a:prstGeom prst="rect">
            <a:avLst/>
          </a:prstGeom>
          <a:noFill/>
          <a:ln>
            <a:noFill/>
          </a:ln>
        </p:spPr>
      </p:pic>
      <p:pic>
        <p:nvPicPr>
          <p:cNvPr id="368" name="Google Shape;368;p15"/>
          <p:cNvPicPr preferRelativeResize="0"/>
          <p:nvPr/>
        </p:nvPicPr>
        <p:blipFill rotWithShape="1">
          <a:blip r:embed="rId4">
            <a:alphaModFix/>
          </a:blip>
          <a:srcRect/>
          <a:stretch/>
        </p:blipFill>
        <p:spPr>
          <a:xfrm>
            <a:off x="5491537" y="1241573"/>
            <a:ext cx="460975" cy="523499"/>
          </a:xfrm>
          <a:prstGeom prst="rect">
            <a:avLst/>
          </a:prstGeom>
          <a:noFill/>
          <a:ln>
            <a:noFill/>
          </a:ln>
        </p:spPr>
      </p:pic>
      <p:pic>
        <p:nvPicPr>
          <p:cNvPr id="369" name="Google Shape;369;p15"/>
          <p:cNvPicPr preferRelativeResize="0"/>
          <p:nvPr/>
        </p:nvPicPr>
        <p:blipFill rotWithShape="1">
          <a:blip r:embed="rId5">
            <a:alphaModFix/>
          </a:blip>
          <a:srcRect/>
          <a:stretch/>
        </p:blipFill>
        <p:spPr>
          <a:xfrm>
            <a:off x="5902350" y="2232487"/>
            <a:ext cx="415500" cy="415499"/>
          </a:xfrm>
          <a:prstGeom prst="rect">
            <a:avLst/>
          </a:prstGeom>
          <a:noFill/>
          <a:ln>
            <a:noFill/>
          </a:ln>
        </p:spPr>
      </p:pic>
      <p:pic>
        <p:nvPicPr>
          <p:cNvPr id="370" name="Google Shape;370;p15"/>
          <p:cNvPicPr preferRelativeResize="0"/>
          <p:nvPr/>
        </p:nvPicPr>
        <p:blipFill rotWithShape="1">
          <a:blip r:embed="rId6">
            <a:alphaModFix/>
          </a:blip>
          <a:srcRect/>
          <a:stretch/>
        </p:blipFill>
        <p:spPr>
          <a:xfrm>
            <a:off x="5497489" y="3016426"/>
            <a:ext cx="553470" cy="553500"/>
          </a:xfrm>
          <a:prstGeom prst="rect">
            <a:avLst/>
          </a:prstGeom>
          <a:noFill/>
          <a:ln>
            <a:noFill/>
          </a:ln>
        </p:spPr>
      </p:pic>
      <p:pic>
        <p:nvPicPr>
          <p:cNvPr id="371" name="Google Shape;371;p15"/>
          <p:cNvPicPr preferRelativeResize="0"/>
          <p:nvPr/>
        </p:nvPicPr>
        <p:blipFill rotWithShape="1">
          <a:blip r:embed="rId7">
            <a:alphaModFix/>
          </a:blip>
          <a:srcRect/>
          <a:stretch/>
        </p:blipFill>
        <p:spPr>
          <a:xfrm>
            <a:off x="4266188" y="3629213"/>
            <a:ext cx="460974" cy="460974"/>
          </a:xfrm>
          <a:prstGeom prst="rect">
            <a:avLst/>
          </a:prstGeom>
          <a:noFill/>
          <a:ln>
            <a:noFill/>
          </a:ln>
        </p:spPr>
      </p:pic>
      <p:pic>
        <p:nvPicPr>
          <p:cNvPr id="372" name="Google Shape;372;p15"/>
          <p:cNvPicPr preferRelativeResize="0"/>
          <p:nvPr/>
        </p:nvPicPr>
        <p:blipFill rotWithShape="1">
          <a:blip r:embed="rId8">
            <a:alphaModFix/>
          </a:blip>
          <a:srcRect/>
          <a:stretch/>
        </p:blipFill>
        <p:spPr>
          <a:xfrm>
            <a:off x="3048275" y="3075650"/>
            <a:ext cx="494999" cy="494999"/>
          </a:xfrm>
          <a:prstGeom prst="rect">
            <a:avLst/>
          </a:prstGeom>
          <a:noFill/>
          <a:ln>
            <a:noFill/>
          </a:ln>
        </p:spPr>
      </p:pic>
      <p:pic>
        <p:nvPicPr>
          <p:cNvPr id="373" name="Google Shape;373;p15"/>
          <p:cNvPicPr preferRelativeResize="0"/>
          <p:nvPr/>
        </p:nvPicPr>
        <p:blipFill rotWithShape="1">
          <a:blip r:embed="rId9">
            <a:alphaModFix/>
          </a:blip>
          <a:srcRect/>
          <a:stretch/>
        </p:blipFill>
        <p:spPr>
          <a:xfrm>
            <a:off x="2683175" y="2192988"/>
            <a:ext cx="553452" cy="553452"/>
          </a:xfrm>
          <a:prstGeom prst="rect">
            <a:avLst/>
          </a:prstGeom>
          <a:noFill/>
          <a:ln>
            <a:noFill/>
          </a:ln>
        </p:spPr>
      </p:pic>
      <p:pic>
        <p:nvPicPr>
          <p:cNvPr id="374" name="Google Shape;374;p15"/>
          <p:cNvPicPr preferRelativeResize="0"/>
          <p:nvPr/>
        </p:nvPicPr>
        <p:blipFill rotWithShape="1">
          <a:blip r:embed="rId10">
            <a:alphaModFix/>
          </a:blip>
          <a:srcRect l="23917" r="23953"/>
          <a:stretch/>
        </p:blipFill>
        <p:spPr>
          <a:xfrm>
            <a:off x="3142475" y="1274000"/>
            <a:ext cx="379400" cy="410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16"/>
          <p:cNvSpPr txBox="1">
            <a:spLocks noGrp="1"/>
          </p:cNvSpPr>
          <p:nvPr>
            <p:ph type="title"/>
          </p:nvPr>
        </p:nvSpPr>
        <p:spPr>
          <a:xfrm>
            <a:off x="320908" y="142876"/>
            <a:ext cx="8502300" cy="815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700"/>
              <a:buNone/>
            </a:pPr>
            <a:r>
              <a:rPr lang="en-US"/>
              <a:t>Leadership: Curriculum overview</a:t>
            </a:r>
            <a:endParaRPr/>
          </a:p>
        </p:txBody>
      </p:sp>
      <p:grpSp>
        <p:nvGrpSpPr>
          <p:cNvPr id="381" name="Google Shape;381;p16"/>
          <p:cNvGrpSpPr/>
          <p:nvPr/>
        </p:nvGrpSpPr>
        <p:grpSpPr>
          <a:xfrm>
            <a:off x="4666062" y="1186847"/>
            <a:ext cx="4318800" cy="2896780"/>
            <a:chOff x="4937862" y="980047"/>
            <a:chExt cx="4318800" cy="2769790"/>
          </a:xfrm>
        </p:grpSpPr>
        <p:grpSp>
          <p:nvGrpSpPr>
            <p:cNvPr id="382" name="Google Shape;382;p16"/>
            <p:cNvGrpSpPr/>
            <p:nvPr/>
          </p:nvGrpSpPr>
          <p:grpSpPr>
            <a:xfrm>
              <a:off x="4937862" y="980047"/>
              <a:ext cx="4318800" cy="2769790"/>
              <a:chOff x="1118229" y="283725"/>
              <a:chExt cx="2090821" cy="4246191"/>
            </a:xfrm>
          </p:grpSpPr>
          <p:sp>
            <p:nvSpPr>
              <p:cNvPr id="383" name="Google Shape;383;p16"/>
              <p:cNvSpPr/>
              <p:nvPr/>
            </p:nvSpPr>
            <p:spPr>
              <a:xfrm>
                <a:off x="1178650" y="283725"/>
                <a:ext cx="2030400" cy="4076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16"/>
              <p:cNvSpPr/>
              <p:nvPr/>
            </p:nvSpPr>
            <p:spPr>
              <a:xfrm>
                <a:off x="1118229" y="341753"/>
                <a:ext cx="2048100" cy="3835200"/>
              </a:xfrm>
              <a:prstGeom prst="rect">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6"/>
              <p:cNvSpPr/>
              <p:nvPr/>
            </p:nvSpPr>
            <p:spPr>
              <a:xfrm>
                <a:off x="1206187" y="1543416"/>
                <a:ext cx="1914900" cy="29865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chemeClr val="accent2"/>
                  </a:buClr>
                  <a:buSzPts val="1200"/>
                  <a:buFont typeface="Georgia"/>
                  <a:buChar char="●"/>
                </a:pPr>
                <a:r>
                  <a:rPr lang="en-US" sz="1200" b="0" i="0" u="none" strike="noStrike" cap="none">
                    <a:solidFill>
                      <a:schemeClr val="accent2"/>
                    </a:solidFill>
                    <a:latin typeface="Georgia"/>
                    <a:ea typeface="Georgia"/>
                    <a:cs typeface="Georgia"/>
                    <a:sym typeface="Georgia"/>
                  </a:rPr>
                  <a:t>Fostering collaboration and boundary spanning</a:t>
                </a:r>
                <a:endParaRPr sz="1200" b="0" i="0" u="none" strike="noStrike" cap="none">
                  <a:solidFill>
                    <a:schemeClr val="accent2"/>
                  </a:solidFill>
                  <a:latin typeface="Georgia"/>
                  <a:ea typeface="Georgia"/>
                  <a:cs typeface="Georgia"/>
                  <a:sym typeface="Georgia"/>
                </a:endParaRPr>
              </a:p>
              <a:p>
                <a:pPr marL="457200" marR="0" lvl="0" indent="-304800" algn="l" rtl="0">
                  <a:lnSpc>
                    <a:spcPct val="115000"/>
                  </a:lnSpc>
                  <a:spcBef>
                    <a:spcPts val="0"/>
                  </a:spcBef>
                  <a:spcAft>
                    <a:spcPts val="0"/>
                  </a:spcAft>
                  <a:buClr>
                    <a:schemeClr val="accent2"/>
                  </a:buClr>
                  <a:buSzPts val="1200"/>
                  <a:buFont typeface="Georgia"/>
                  <a:buChar char="●"/>
                </a:pPr>
                <a:r>
                  <a:rPr lang="en-US" sz="1200" b="0" i="0" u="none" strike="noStrike" cap="none">
                    <a:solidFill>
                      <a:schemeClr val="accent2"/>
                    </a:solidFill>
                    <a:latin typeface="Georgia"/>
                    <a:ea typeface="Georgia"/>
                    <a:cs typeface="Georgia"/>
                    <a:sym typeface="Georgia"/>
                  </a:rPr>
                  <a:t>Fostering risk-taking and experimentation</a:t>
                </a:r>
                <a:endParaRPr sz="1200" b="0" i="0" u="none" strike="noStrike" cap="none">
                  <a:solidFill>
                    <a:schemeClr val="accent2"/>
                  </a:solidFill>
                  <a:latin typeface="Georgia"/>
                  <a:ea typeface="Georgia"/>
                  <a:cs typeface="Georgia"/>
                  <a:sym typeface="Georgia"/>
                </a:endParaRPr>
              </a:p>
              <a:p>
                <a:pPr marL="457200" marR="0" lvl="0" indent="-304800" algn="l" rtl="0">
                  <a:lnSpc>
                    <a:spcPct val="115000"/>
                  </a:lnSpc>
                  <a:spcBef>
                    <a:spcPts val="0"/>
                  </a:spcBef>
                  <a:spcAft>
                    <a:spcPts val="0"/>
                  </a:spcAft>
                  <a:buClr>
                    <a:schemeClr val="accent2"/>
                  </a:buClr>
                  <a:buSzPts val="1200"/>
                  <a:buFont typeface="Georgia"/>
                  <a:buChar char="●"/>
                </a:pPr>
                <a:r>
                  <a:rPr lang="en-US" sz="1200" b="0" i="0" u="none" strike="noStrike" cap="none">
                    <a:solidFill>
                      <a:schemeClr val="accent2"/>
                    </a:solidFill>
                    <a:latin typeface="Georgia"/>
                    <a:ea typeface="Georgia"/>
                    <a:cs typeface="Georgia"/>
                    <a:sym typeface="Georgia"/>
                  </a:rPr>
                  <a:t>Providing sponsorship and Governance in Agile Environments</a:t>
                </a:r>
                <a:endParaRPr sz="1200" b="0" i="0" u="none" strike="noStrike" cap="none">
                  <a:solidFill>
                    <a:schemeClr val="accent2"/>
                  </a:solidFill>
                  <a:latin typeface="Georgia"/>
                  <a:ea typeface="Georgia"/>
                  <a:cs typeface="Georgia"/>
                  <a:sym typeface="Georgia"/>
                </a:endParaRPr>
              </a:p>
              <a:p>
                <a:pPr marL="457200" marR="0" lvl="0" indent="-304800" algn="l" rtl="0">
                  <a:lnSpc>
                    <a:spcPct val="115000"/>
                  </a:lnSpc>
                  <a:spcBef>
                    <a:spcPts val="0"/>
                  </a:spcBef>
                  <a:spcAft>
                    <a:spcPts val="0"/>
                  </a:spcAft>
                  <a:buClr>
                    <a:schemeClr val="accent2"/>
                  </a:buClr>
                  <a:buSzPts val="1200"/>
                  <a:buFont typeface="Georgia"/>
                  <a:buChar char="●"/>
                </a:pPr>
                <a:r>
                  <a:rPr lang="en-US" sz="1200" b="0" i="0" u="none" strike="noStrike" cap="none">
                    <a:solidFill>
                      <a:schemeClr val="accent2"/>
                    </a:solidFill>
                    <a:latin typeface="Georgia"/>
                    <a:ea typeface="Georgia"/>
                    <a:cs typeface="Georgia"/>
                    <a:sym typeface="Georgia"/>
                  </a:rPr>
                  <a:t>Nudging transformation</a:t>
                </a:r>
                <a:endParaRPr sz="1200" b="0" i="0" u="none" strike="noStrike" cap="none">
                  <a:solidFill>
                    <a:schemeClr val="accent2"/>
                  </a:solidFill>
                  <a:latin typeface="Georgia"/>
                  <a:ea typeface="Georgia"/>
                  <a:cs typeface="Georgia"/>
                  <a:sym typeface="Georgia"/>
                </a:endParaRPr>
              </a:p>
            </p:txBody>
          </p:sp>
          <p:sp>
            <p:nvSpPr>
              <p:cNvPr id="386" name="Google Shape;386;p16"/>
              <p:cNvSpPr/>
              <p:nvPr/>
            </p:nvSpPr>
            <p:spPr>
              <a:xfrm>
                <a:off x="1132346" y="470607"/>
                <a:ext cx="2016300" cy="624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accent1"/>
                    </a:solidFill>
                    <a:latin typeface="Georgia"/>
                    <a:ea typeface="Georgia"/>
                    <a:cs typeface="Georgia"/>
                    <a:sym typeface="Georgia"/>
                  </a:rPr>
                  <a:t>Digital for Senior Leaders</a:t>
                </a:r>
                <a:endParaRPr sz="1800" b="0" i="0" u="none" strike="noStrike" cap="none">
                  <a:solidFill>
                    <a:schemeClr val="accent1"/>
                  </a:solidFill>
                  <a:latin typeface="Georgia"/>
                  <a:ea typeface="Georgia"/>
                  <a:cs typeface="Georgia"/>
                  <a:sym typeface="Georgia"/>
                </a:endParaRPr>
              </a:p>
            </p:txBody>
          </p:sp>
        </p:grpSp>
        <p:sp>
          <p:nvSpPr>
            <p:cNvPr id="387" name="Google Shape;387;p16"/>
            <p:cNvSpPr/>
            <p:nvPr/>
          </p:nvSpPr>
          <p:spPr>
            <a:xfrm>
              <a:off x="5119548" y="1349017"/>
              <a:ext cx="2157900" cy="361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accent3"/>
                  </a:solidFill>
                  <a:latin typeface="Georgia"/>
                  <a:ea typeface="Georgia"/>
                  <a:cs typeface="Georgia"/>
                  <a:sym typeface="Georgia"/>
                </a:rPr>
                <a:t>(EX-03 - 05)</a:t>
              </a:r>
              <a:endParaRPr sz="1600" b="0" i="0" u="none" strike="noStrike" cap="none">
                <a:solidFill>
                  <a:schemeClr val="accent3"/>
                </a:solidFill>
                <a:latin typeface="Georgia"/>
                <a:ea typeface="Georgia"/>
                <a:cs typeface="Georgia"/>
                <a:sym typeface="Georgia"/>
              </a:endParaRPr>
            </a:p>
          </p:txBody>
        </p:sp>
      </p:grpSp>
      <p:grpSp>
        <p:nvGrpSpPr>
          <p:cNvPr id="388" name="Google Shape;388;p16"/>
          <p:cNvGrpSpPr/>
          <p:nvPr/>
        </p:nvGrpSpPr>
        <p:grpSpPr>
          <a:xfrm>
            <a:off x="1" y="1214261"/>
            <a:ext cx="4411407" cy="2742376"/>
            <a:chOff x="17668" y="1001981"/>
            <a:chExt cx="4344074" cy="2714882"/>
          </a:xfrm>
        </p:grpSpPr>
        <p:grpSp>
          <p:nvGrpSpPr>
            <p:cNvPr id="389" name="Google Shape;389;p16"/>
            <p:cNvGrpSpPr/>
            <p:nvPr/>
          </p:nvGrpSpPr>
          <p:grpSpPr>
            <a:xfrm>
              <a:off x="17668" y="1001981"/>
              <a:ext cx="4344074" cy="2714882"/>
              <a:chOff x="983032" y="283725"/>
              <a:chExt cx="2226018" cy="4076400"/>
            </a:xfrm>
          </p:grpSpPr>
          <p:sp>
            <p:nvSpPr>
              <p:cNvPr id="390" name="Google Shape;390;p16"/>
              <p:cNvSpPr/>
              <p:nvPr/>
            </p:nvSpPr>
            <p:spPr>
              <a:xfrm>
                <a:off x="1178650" y="283725"/>
                <a:ext cx="2030400" cy="4076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6"/>
              <p:cNvSpPr/>
              <p:nvPr/>
            </p:nvSpPr>
            <p:spPr>
              <a:xfrm>
                <a:off x="1118229" y="341753"/>
                <a:ext cx="2048100" cy="3835200"/>
              </a:xfrm>
              <a:prstGeom prst="rect">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6"/>
              <p:cNvSpPr/>
              <p:nvPr/>
            </p:nvSpPr>
            <p:spPr>
              <a:xfrm>
                <a:off x="1201704" y="1147489"/>
                <a:ext cx="1914900" cy="29865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chemeClr val="accent2"/>
                  </a:buClr>
                  <a:buSzPts val="1200"/>
                  <a:buFont typeface="Georgia"/>
                  <a:buChar char="●"/>
                </a:pPr>
                <a:r>
                  <a:rPr lang="en-US" sz="1200" b="0" i="0" u="none" strike="noStrike" cap="none">
                    <a:solidFill>
                      <a:schemeClr val="accent2"/>
                    </a:solidFill>
                    <a:latin typeface="Georgia"/>
                    <a:ea typeface="Georgia"/>
                    <a:cs typeface="Georgia"/>
                    <a:sym typeface="Georgia"/>
                  </a:rPr>
                  <a:t>Hiring and leading multi-disciplinary teams and specialized skills</a:t>
                </a:r>
                <a:endParaRPr sz="1200" b="0" i="0" u="none" strike="noStrike" cap="none">
                  <a:solidFill>
                    <a:schemeClr val="accent2"/>
                  </a:solidFill>
                  <a:latin typeface="Georgia"/>
                  <a:ea typeface="Georgia"/>
                  <a:cs typeface="Georgia"/>
                  <a:sym typeface="Georgia"/>
                </a:endParaRPr>
              </a:p>
              <a:p>
                <a:pPr marL="457200" marR="0" lvl="0" indent="-304800" algn="l" rtl="0">
                  <a:lnSpc>
                    <a:spcPct val="115000"/>
                  </a:lnSpc>
                  <a:spcBef>
                    <a:spcPts val="0"/>
                  </a:spcBef>
                  <a:spcAft>
                    <a:spcPts val="0"/>
                  </a:spcAft>
                  <a:buClr>
                    <a:schemeClr val="accent2"/>
                  </a:buClr>
                  <a:buSzPts val="1200"/>
                  <a:buFont typeface="Georgia"/>
                  <a:buChar char="●"/>
                </a:pPr>
                <a:r>
                  <a:rPr lang="en-US" sz="1200" b="0" i="0" u="none" strike="noStrike" cap="none">
                    <a:solidFill>
                      <a:schemeClr val="accent2"/>
                    </a:solidFill>
                    <a:latin typeface="Georgia"/>
                    <a:ea typeface="Georgia"/>
                    <a:cs typeface="Georgia"/>
                    <a:sym typeface="Georgia"/>
                  </a:rPr>
                  <a:t>Communicating 360 for results</a:t>
                </a:r>
                <a:endParaRPr sz="1200" b="0" i="0" u="none" strike="noStrike" cap="none">
                  <a:solidFill>
                    <a:schemeClr val="accent2"/>
                  </a:solidFill>
                  <a:latin typeface="Georgia"/>
                  <a:ea typeface="Georgia"/>
                  <a:cs typeface="Georgia"/>
                  <a:sym typeface="Georgia"/>
                </a:endParaRPr>
              </a:p>
              <a:p>
                <a:pPr marL="457200" marR="0" lvl="0" indent="-304800" algn="l" rtl="0">
                  <a:lnSpc>
                    <a:spcPct val="115000"/>
                  </a:lnSpc>
                  <a:spcBef>
                    <a:spcPts val="0"/>
                  </a:spcBef>
                  <a:spcAft>
                    <a:spcPts val="0"/>
                  </a:spcAft>
                  <a:buClr>
                    <a:schemeClr val="accent2"/>
                  </a:buClr>
                  <a:buSzPts val="1200"/>
                  <a:buFont typeface="Georgia"/>
                  <a:buChar char="●"/>
                </a:pPr>
                <a:r>
                  <a:rPr lang="en-US" sz="1200" b="0" i="0" u="none" strike="noStrike" cap="none">
                    <a:solidFill>
                      <a:schemeClr val="accent2"/>
                    </a:solidFill>
                    <a:latin typeface="Georgia"/>
                    <a:ea typeface="Georgia"/>
                    <a:cs typeface="Georgia"/>
                    <a:sym typeface="Georgia"/>
                  </a:rPr>
                  <a:t>Leading agile projects</a:t>
                </a:r>
                <a:endParaRPr sz="1200" b="0" i="0" u="none" strike="noStrike" cap="none">
                  <a:solidFill>
                    <a:schemeClr val="accent2"/>
                  </a:solidFill>
                  <a:latin typeface="Georgia"/>
                  <a:ea typeface="Georgia"/>
                  <a:cs typeface="Georgia"/>
                  <a:sym typeface="Georgia"/>
                </a:endParaRPr>
              </a:p>
              <a:p>
                <a:pPr marL="457200" marR="0" lvl="0" indent="-304800" algn="l" rtl="0">
                  <a:lnSpc>
                    <a:spcPct val="115000"/>
                  </a:lnSpc>
                  <a:spcBef>
                    <a:spcPts val="0"/>
                  </a:spcBef>
                  <a:spcAft>
                    <a:spcPts val="0"/>
                  </a:spcAft>
                  <a:buClr>
                    <a:schemeClr val="accent2"/>
                  </a:buClr>
                  <a:buSzPts val="1200"/>
                  <a:buFont typeface="Georgia"/>
                  <a:buChar char="●"/>
                </a:pPr>
                <a:r>
                  <a:rPr lang="en-US" sz="1200" b="0" i="0" u="none" strike="noStrike" cap="none">
                    <a:solidFill>
                      <a:schemeClr val="accent2"/>
                    </a:solidFill>
                    <a:latin typeface="Georgia"/>
                    <a:ea typeface="Georgia"/>
                    <a:cs typeface="Georgia"/>
                    <a:sym typeface="Georgia"/>
                  </a:rPr>
                  <a:t>Leading user-centered solutions</a:t>
                </a:r>
                <a:endParaRPr sz="1200" b="0" i="0" u="none" strike="noStrike" cap="none">
                  <a:solidFill>
                    <a:schemeClr val="accent2"/>
                  </a:solidFill>
                  <a:latin typeface="Georgia"/>
                  <a:ea typeface="Georgia"/>
                  <a:cs typeface="Georgia"/>
                  <a:sym typeface="Georgia"/>
                </a:endParaRPr>
              </a:p>
              <a:p>
                <a:pPr marL="457200" marR="0" lvl="0" indent="-304800" algn="l" rtl="0">
                  <a:lnSpc>
                    <a:spcPct val="115000"/>
                  </a:lnSpc>
                  <a:spcBef>
                    <a:spcPts val="0"/>
                  </a:spcBef>
                  <a:spcAft>
                    <a:spcPts val="0"/>
                  </a:spcAft>
                  <a:buClr>
                    <a:schemeClr val="accent2"/>
                  </a:buClr>
                  <a:buSzPts val="1200"/>
                  <a:buFont typeface="Georgia"/>
                  <a:buChar char="●"/>
                </a:pPr>
                <a:r>
                  <a:rPr lang="en-US" sz="1200" b="0" i="0" u="none" strike="noStrike" cap="none">
                    <a:solidFill>
                      <a:schemeClr val="accent2"/>
                    </a:solidFill>
                    <a:latin typeface="Georgia"/>
                    <a:ea typeface="Georgia"/>
                    <a:cs typeface="Georgia"/>
                    <a:sym typeface="Georgia"/>
                  </a:rPr>
                  <a:t>Coaching others</a:t>
                </a:r>
                <a:endParaRPr sz="1200" b="0" i="0" u="none" strike="noStrike" cap="none">
                  <a:solidFill>
                    <a:schemeClr val="accent2"/>
                  </a:solidFill>
                  <a:latin typeface="Georgia"/>
                  <a:ea typeface="Georgia"/>
                  <a:cs typeface="Georgia"/>
                  <a:sym typeface="Georgia"/>
                </a:endParaRPr>
              </a:p>
              <a:p>
                <a:pPr marL="457200" marR="0" lvl="0" indent="-304800" algn="l" rtl="0">
                  <a:lnSpc>
                    <a:spcPct val="115000"/>
                  </a:lnSpc>
                  <a:spcBef>
                    <a:spcPts val="0"/>
                  </a:spcBef>
                  <a:spcAft>
                    <a:spcPts val="0"/>
                  </a:spcAft>
                  <a:buClr>
                    <a:schemeClr val="accent2"/>
                  </a:buClr>
                  <a:buSzPts val="1200"/>
                  <a:buFont typeface="Georgia"/>
                  <a:buChar char="●"/>
                </a:pPr>
                <a:r>
                  <a:rPr lang="en-US" sz="1200" b="0" i="0" u="none" strike="noStrike" cap="none">
                    <a:solidFill>
                      <a:schemeClr val="accent2"/>
                    </a:solidFill>
                    <a:latin typeface="Georgia"/>
                    <a:ea typeface="Georgia"/>
                    <a:cs typeface="Georgia"/>
                    <a:sym typeface="Georgia"/>
                  </a:rPr>
                  <a:t>Change management and resilience</a:t>
                </a:r>
                <a:endParaRPr sz="1200" b="0" i="0" u="none" strike="noStrike" cap="none">
                  <a:solidFill>
                    <a:schemeClr val="accent2"/>
                  </a:solidFill>
                  <a:latin typeface="Georgia"/>
                  <a:ea typeface="Georgia"/>
                  <a:cs typeface="Georgia"/>
                  <a:sym typeface="Georgia"/>
                </a:endParaRPr>
              </a:p>
              <a:p>
                <a:pPr marL="457200" marR="0" lvl="0" indent="-304800" algn="l" rtl="0">
                  <a:lnSpc>
                    <a:spcPct val="115000"/>
                  </a:lnSpc>
                  <a:spcBef>
                    <a:spcPts val="0"/>
                  </a:spcBef>
                  <a:spcAft>
                    <a:spcPts val="0"/>
                  </a:spcAft>
                  <a:buClr>
                    <a:schemeClr val="accent2"/>
                  </a:buClr>
                  <a:buSzPts val="1200"/>
                  <a:buFont typeface="Georgia"/>
                  <a:buChar char="●"/>
                </a:pPr>
                <a:r>
                  <a:rPr lang="en-US" sz="1200" b="0" i="0" u="none" strike="noStrike" cap="none">
                    <a:solidFill>
                      <a:schemeClr val="accent2"/>
                    </a:solidFill>
                    <a:latin typeface="Georgia"/>
                    <a:ea typeface="Georgia"/>
                    <a:cs typeface="Georgia"/>
                    <a:sym typeface="Georgia"/>
                  </a:rPr>
                  <a:t>Servant leadership</a:t>
                </a:r>
                <a:endParaRPr sz="1200" b="0" i="0" u="none" strike="noStrike" cap="none">
                  <a:solidFill>
                    <a:schemeClr val="accent2"/>
                  </a:solidFill>
                  <a:latin typeface="Georgia"/>
                  <a:ea typeface="Georgia"/>
                  <a:cs typeface="Georgia"/>
                  <a:sym typeface="Georgia"/>
                </a:endParaRPr>
              </a:p>
              <a:p>
                <a:pPr marL="457200" marR="0" lvl="0" indent="-304800" algn="l" rtl="0">
                  <a:lnSpc>
                    <a:spcPct val="115000"/>
                  </a:lnSpc>
                  <a:spcBef>
                    <a:spcPts val="0"/>
                  </a:spcBef>
                  <a:spcAft>
                    <a:spcPts val="0"/>
                  </a:spcAft>
                  <a:buClr>
                    <a:schemeClr val="accent2"/>
                  </a:buClr>
                  <a:buSzPts val="1200"/>
                  <a:buFont typeface="Georgia"/>
                  <a:buChar char="●"/>
                </a:pPr>
                <a:r>
                  <a:rPr lang="en-US" sz="1200" b="0" i="0" u="none" strike="noStrike" cap="none">
                    <a:solidFill>
                      <a:schemeClr val="accent2"/>
                    </a:solidFill>
                    <a:latin typeface="Georgia"/>
                    <a:ea typeface="Georgia"/>
                    <a:cs typeface="Georgia"/>
                    <a:sym typeface="Georgia"/>
                  </a:rPr>
                  <a:t>Building digital acumen</a:t>
                </a:r>
                <a:endParaRPr sz="1200" b="0" i="0" u="none" strike="noStrike" cap="none">
                  <a:solidFill>
                    <a:schemeClr val="accent2"/>
                  </a:solidFill>
                  <a:latin typeface="Georgia"/>
                  <a:ea typeface="Georgia"/>
                  <a:cs typeface="Georgia"/>
                  <a:sym typeface="Georgia"/>
                </a:endParaRPr>
              </a:p>
            </p:txBody>
          </p:sp>
          <p:sp>
            <p:nvSpPr>
              <p:cNvPr id="393" name="Google Shape;393;p16"/>
              <p:cNvSpPr/>
              <p:nvPr/>
            </p:nvSpPr>
            <p:spPr>
              <a:xfrm>
                <a:off x="983032" y="392193"/>
                <a:ext cx="1641600" cy="624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accent1"/>
                    </a:solidFill>
                    <a:latin typeface="Georgia"/>
                    <a:ea typeface="Georgia"/>
                    <a:cs typeface="Georgia"/>
                    <a:sym typeface="Georgia"/>
                  </a:rPr>
                  <a:t>Digital Solutions</a:t>
                </a:r>
                <a:endParaRPr sz="1800" b="0" i="0" u="none" strike="noStrike" cap="none">
                  <a:solidFill>
                    <a:schemeClr val="accent1"/>
                  </a:solidFill>
                  <a:latin typeface="Georgia"/>
                  <a:ea typeface="Georgia"/>
                  <a:cs typeface="Georgia"/>
                  <a:sym typeface="Georgia"/>
                </a:endParaRPr>
              </a:p>
            </p:txBody>
          </p:sp>
        </p:grpSp>
        <p:sp>
          <p:nvSpPr>
            <p:cNvPr id="394" name="Google Shape;394;p16"/>
            <p:cNvSpPr/>
            <p:nvPr/>
          </p:nvSpPr>
          <p:spPr>
            <a:xfrm>
              <a:off x="166424" y="1319600"/>
              <a:ext cx="3172739" cy="361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accent3"/>
                  </a:solidFill>
                  <a:latin typeface="Georgia"/>
                  <a:ea typeface="Georgia"/>
                  <a:cs typeface="Georgia"/>
                  <a:sym typeface="Georgia"/>
                </a:rPr>
                <a:t>(EX minus-1 – Ex-03)</a:t>
              </a:r>
              <a:endParaRPr sz="1600" b="0" i="0" u="none" strike="noStrike" cap="none">
                <a:solidFill>
                  <a:schemeClr val="accent3"/>
                </a:solidFill>
                <a:latin typeface="Georgia"/>
                <a:ea typeface="Georgia"/>
                <a:cs typeface="Georgia"/>
                <a:sym typeface="Georgia"/>
              </a:endParaRPr>
            </a:p>
          </p:txBody>
        </p:sp>
      </p:grpSp>
      <p:sp>
        <p:nvSpPr>
          <p:cNvPr id="395" name="Google Shape;395;p16"/>
          <p:cNvSpPr/>
          <p:nvPr/>
        </p:nvSpPr>
        <p:spPr>
          <a:xfrm>
            <a:off x="320900" y="1003525"/>
            <a:ext cx="24420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7"/>
          <p:cNvSpPr txBox="1">
            <a:spLocks noGrp="1"/>
          </p:cNvSpPr>
          <p:nvPr>
            <p:ph type="title" idx="4294967295"/>
          </p:nvPr>
        </p:nvSpPr>
        <p:spPr>
          <a:xfrm>
            <a:off x="320908" y="142875"/>
            <a:ext cx="8502300" cy="815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2800"/>
              <a:buNone/>
            </a:pPr>
            <a:r>
              <a:rPr lang="en-US"/>
              <a:t>Foundations: Curriculum overview</a:t>
            </a:r>
            <a:endParaRPr/>
          </a:p>
        </p:txBody>
      </p:sp>
      <p:sp>
        <p:nvSpPr>
          <p:cNvPr id="402" name="Google Shape;402;p17"/>
          <p:cNvSpPr txBox="1"/>
          <p:nvPr/>
        </p:nvSpPr>
        <p:spPr>
          <a:xfrm>
            <a:off x="554685" y="1263425"/>
            <a:ext cx="3806400" cy="135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2"/>
                </a:solidFill>
                <a:latin typeface="Georgia"/>
                <a:ea typeface="Georgia"/>
                <a:cs typeface="Georgia"/>
                <a:sym typeface="Georgia"/>
              </a:rPr>
              <a:t>Digital government</a:t>
            </a:r>
            <a:endParaRPr sz="1400" b="1"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Showcase domestic and international government best practices, policies, and tools and innovation to educate and inspire across government and beyond.</a:t>
            </a:r>
            <a:endParaRPr sz="1400" b="0" i="0" u="none" strike="noStrike" cap="none">
              <a:solidFill>
                <a:schemeClr val="accent2"/>
              </a:solidFill>
              <a:latin typeface="Georgia"/>
              <a:ea typeface="Georgia"/>
              <a:cs typeface="Georgia"/>
              <a:sym typeface="Georgia"/>
            </a:endParaRPr>
          </a:p>
        </p:txBody>
      </p:sp>
      <p:sp>
        <p:nvSpPr>
          <p:cNvPr id="403" name="Google Shape;403;p17"/>
          <p:cNvSpPr/>
          <p:nvPr/>
        </p:nvSpPr>
        <p:spPr>
          <a:xfrm>
            <a:off x="320900" y="1003525"/>
            <a:ext cx="24420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7"/>
          <p:cNvSpPr txBox="1"/>
          <p:nvPr/>
        </p:nvSpPr>
        <p:spPr>
          <a:xfrm>
            <a:off x="4577085" y="1263425"/>
            <a:ext cx="3976800" cy="135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2"/>
                </a:solidFill>
                <a:latin typeface="Georgia"/>
                <a:ea typeface="Georgia"/>
                <a:cs typeface="Georgia"/>
                <a:sym typeface="Georgia"/>
              </a:rPr>
              <a:t>Design foundations</a:t>
            </a:r>
            <a:endParaRPr sz="1400" b="1"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Enable public servants to use digital information and communication platforms to find, evaluate, create, and communicate clear information. </a:t>
            </a:r>
            <a:endParaRPr sz="1400" b="0" i="0" u="none" strike="noStrike" cap="none">
              <a:solidFill>
                <a:schemeClr val="accent2"/>
              </a:solidFill>
              <a:latin typeface="Georgia"/>
              <a:ea typeface="Georgia"/>
              <a:cs typeface="Georgia"/>
              <a:sym typeface="Georgia"/>
            </a:endParaRPr>
          </a:p>
        </p:txBody>
      </p:sp>
      <p:sp>
        <p:nvSpPr>
          <p:cNvPr id="405" name="Google Shape;405;p17"/>
          <p:cNvSpPr txBox="1"/>
          <p:nvPr/>
        </p:nvSpPr>
        <p:spPr>
          <a:xfrm>
            <a:off x="554685" y="2735575"/>
            <a:ext cx="3806400" cy="14529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2"/>
                </a:solidFill>
                <a:latin typeface="Georgia"/>
                <a:ea typeface="Georgia"/>
                <a:cs typeface="Georgia"/>
                <a:sym typeface="Georgia"/>
              </a:rPr>
              <a:t>Digital literacy</a:t>
            </a:r>
            <a:endParaRPr sz="1400" b="1"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Encourage public servants to work in a more iterative and creative approach while basing the design of government products and services on end-users’ needs, wants, and limitations</a:t>
            </a:r>
            <a:endParaRPr sz="1400" b="0" i="0" u="none" strike="noStrike" cap="none">
              <a:solidFill>
                <a:schemeClr val="accent2"/>
              </a:solidFill>
              <a:latin typeface="Georgia"/>
              <a:ea typeface="Georgia"/>
              <a:cs typeface="Georgia"/>
              <a:sym typeface="Georgia"/>
            </a:endParaRPr>
          </a:p>
        </p:txBody>
      </p:sp>
      <p:sp>
        <p:nvSpPr>
          <p:cNvPr id="406" name="Google Shape;406;p17"/>
          <p:cNvSpPr txBox="1"/>
          <p:nvPr/>
        </p:nvSpPr>
        <p:spPr>
          <a:xfrm>
            <a:off x="4609210" y="2735575"/>
            <a:ext cx="3944700" cy="14529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2"/>
                </a:solidFill>
                <a:latin typeface="Georgia"/>
                <a:ea typeface="Georgia"/>
                <a:cs typeface="Georgia"/>
                <a:sym typeface="Georgia"/>
              </a:rPr>
              <a:t>Technology and tools</a:t>
            </a:r>
            <a:endParaRPr sz="1400" b="1"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Foster the use and exploration of technologies to inspire more efficient and innovative ways of working in the public service.</a:t>
            </a:r>
            <a:endParaRPr sz="1400" b="0" i="0" u="none" strike="noStrike" cap="none">
              <a:solidFill>
                <a:schemeClr val="accent2"/>
              </a:solidFill>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18"/>
          <p:cNvSpPr txBox="1">
            <a:spLocks noGrp="1"/>
          </p:cNvSpPr>
          <p:nvPr>
            <p:ph type="title"/>
          </p:nvPr>
        </p:nvSpPr>
        <p:spPr>
          <a:xfrm>
            <a:off x="320908" y="142876"/>
            <a:ext cx="8502300" cy="815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700"/>
              <a:buNone/>
            </a:pPr>
            <a:r>
              <a:rPr lang="en-US"/>
              <a:t>Premium: Sample Data Curriculum</a:t>
            </a:r>
            <a:endParaRPr/>
          </a:p>
        </p:txBody>
      </p:sp>
      <p:sp>
        <p:nvSpPr>
          <p:cNvPr id="413" name="Google Shape;413;p18"/>
          <p:cNvSpPr/>
          <p:nvPr/>
        </p:nvSpPr>
        <p:spPr>
          <a:xfrm>
            <a:off x="320900" y="1003525"/>
            <a:ext cx="24420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8"/>
          <p:cNvSpPr/>
          <p:nvPr/>
        </p:nvSpPr>
        <p:spPr>
          <a:xfrm>
            <a:off x="346675" y="12805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1</a:t>
            </a:r>
            <a:endParaRPr sz="1400" b="0" i="0" u="none" strike="noStrike" cap="none">
              <a:solidFill>
                <a:schemeClr val="accent2"/>
              </a:solidFill>
              <a:latin typeface="Georgia"/>
              <a:ea typeface="Georgia"/>
              <a:cs typeface="Georgia"/>
              <a:sym typeface="Georgia"/>
            </a:endParaRPr>
          </a:p>
        </p:txBody>
      </p:sp>
      <p:sp>
        <p:nvSpPr>
          <p:cNvPr id="415" name="Google Shape;415;p18"/>
          <p:cNvSpPr/>
          <p:nvPr/>
        </p:nvSpPr>
        <p:spPr>
          <a:xfrm>
            <a:off x="346675" y="183605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2</a:t>
            </a:r>
            <a:endParaRPr sz="1400" b="0" i="0" u="none" strike="noStrike" cap="none">
              <a:solidFill>
                <a:schemeClr val="accent2"/>
              </a:solidFill>
              <a:latin typeface="Georgia"/>
              <a:ea typeface="Georgia"/>
              <a:cs typeface="Georgia"/>
              <a:sym typeface="Georgia"/>
            </a:endParaRPr>
          </a:p>
        </p:txBody>
      </p:sp>
      <p:sp>
        <p:nvSpPr>
          <p:cNvPr id="416" name="Google Shape;416;p18"/>
          <p:cNvSpPr/>
          <p:nvPr/>
        </p:nvSpPr>
        <p:spPr>
          <a:xfrm>
            <a:off x="346675" y="239152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3</a:t>
            </a:r>
            <a:endParaRPr sz="1400" b="0" i="0" u="none" strike="noStrike" cap="none">
              <a:solidFill>
                <a:schemeClr val="accent2"/>
              </a:solidFill>
              <a:latin typeface="Georgia"/>
              <a:ea typeface="Georgia"/>
              <a:cs typeface="Georgia"/>
              <a:sym typeface="Georgia"/>
            </a:endParaRPr>
          </a:p>
        </p:txBody>
      </p:sp>
      <p:sp>
        <p:nvSpPr>
          <p:cNvPr id="417" name="Google Shape;417;p18"/>
          <p:cNvSpPr/>
          <p:nvPr/>
        </p:nvSpPr>
        <p:spPr>
          <a:xfrm>
            <a:off x="346675" y="294700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4</a:t>
            </a:r>
            <a:endParaRPr sz="1400" b="0" i="0" u="none" strike="noStrike" cap="none">
              <a:solidFill>
                <a:schemeClr val="accent2"/>
              </a:solidFill>
              <a:latin typeface="Georgia"/>
              <a:ea typeface="Georgia"/>
              <a:cs typeface="Georgia"/>
              <a:sym typeface="Georgia"/>
            </a:endParaRPr>
          </a:p>
        </p:txBody>
      </p:sp>
      <p:sp>
        <p:nvSpPr>
          <p:cNvPr id="418" name="Google Shape;418;p18"/>
          <p:cNvSpPr/>
          <p:nvPr/>
        </p:nvSpPr>
        <p:spPr>
          <a:xfrm>
            <a:off x="346675" y="3484763"/>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5</a:t>
            </a:r>
            <a:endParaRPr sz="1400" b="0" i="0" u="none" strike="noStrike" cap="none">
              <a:solidFill>
                <a:schemeClr val="accent2"/>
              </a:solidFill>
              <a:latin typeface="Georgia"/>
              <a:ea typeface="Georgia"/>
              <a:cs typeface="Georgia"/>
              <a:sym typeface="Georgia"/>
            </a:endParaRPr>
          </a:p>
        </p:txBody>
      </p:sp>
      <p:sp>
        <p:nvSpPr>
          <p:cNvPr id="419" name="Google Shape;419;p18"/>
          <p:cNvSpPr/>
          <p:nvPr/>
        </p:nvSpPr>
        <p:spPr>
          <a:xfrm>
            <a:off x="346675" y="39764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6</a:t>
            </a:r>
            <a:endParaRPr sz="1400" b="0" i="0" u="none" strike="noStrike" cap="none">
              <a:solidFill>
                <a:schemeClr val="accent2"/>
              </a:solidFill>
              <a:latin typeface="Georgia"/>
              <a:ea typeface="Georgia"/>
              <a:cs typeface="Georgia"/>
              <a:sym typeface="Georgia"/>
            </a:endParaRPr>
          </a:p>
        </p:txBody>
      </p:sp>
      <p:sp>
        <p:nvSpPr>
          <p:cNvPr id="420" name="Google Shape;420;p18"/>
          <p:cNvSpPr/>
          <p:nvPr/>
        </p:nvSpPr>
        <p:spPr>
          <a:xfrm>
            <a:off x="4814800" y="12805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7</a:t>
            </a:r>
            <a:endParaRPr sz="1400" b="0" i="0" u="none" strike="noStrike" cap="none">
              <a:solidFill>
                <a:schemeClr val="accent2"/>
              </a:solidFill>
              <a:latin typeface="Georgia"/>
              <a:ea typeface="Georgia"/>
              <a:cs typeface="Georgia"/>
              <a:sym typeface="Georgia"/>
            </a:endParaRPr>
          </a:p>
        </p:txBody>
      </p:sp>
      <p:sp>
        <p:nvSpPr>
          <p:cNvPr id="421" name="Google Shape;421;p18"/>
          <p:cNvSpPr/>
          <p:nvPr/>
        </p:nvSpPr>
        <p:spPr>
          <a:xfrm>
            <a:off x="4814800" y="183605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8</a:t>
            </a:r>
            <a:endParaRPr sz="1400" b="0" i="0" u="none" strike="noStrike" cap="none">
              <a:solidFill>
                <a:schemeClr val="accent2"/>
              </a:solidFill>
              <a:latin typeface="Georgia"/>
              <a:ea typeface="Georgia"/>
              <a:cs typeface="Georgia"/>
              <a:sym typeface="Georgia"/>
            </a:endParaRPr>
          </a:p>
        </p:txBody>
      </p:sp>
      <p:sp>
        <p:nvSpPr>
          <p:cNvPr id="422" name="Google Shape;422;p18"/>
          <p:cNvSpPr/>
          <p:nvPr/>
        </p:nvSpPr>
        <p:spPr>
          <a:xfrm>
            <a:off x="4814800" y="239152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9</a:t>
            </a:r>
            <a:endParaRPr sz="1400" b="0" i="0" u="none" strike="noStrike" cap="none">
              <a:solidFill>
                <a:schemeClr val="accent2"/>
              </a:solidFill>
              <a:latin typeface="Georgia"/>
              <a:ea typeface="Georgia"/>
              <a:cs typeface="Georgia"/>
              <a:sym typeface="Georgia"/>
            </a:endParaRPr>
          </a:p>
        </p:txBody>
      </p:sp>
      <p:sp>
        <p:nvSpPr>
          <p:cNvPr id="423" name="Google Shape;423;p18"/>
          <p:cNvSpPr txBox="1"/>
          <p:nvPr/>
        </p:nvSpPr>
        <p:spPr>
          <a:xfrm>
            <a:off x="728575" y="1234525"/>
            <a:ext cx="29715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Data science universals</a:t>
            </a:r>
            <a:endParaRPr sz="1400" b="0" i="0" u="none" strike="noStrike" cap="none">
              <a:solidFill>
                <a:srgbClr val="000000"/>
              </a:solidFill>
              <a:latin typeface="Arial"/>
              <a:ea typeface="Arial"/>
              <a:cs typeface="Arial"/>
              <a:sym typeface="Arial"/>
            </a:endParaRPr>
          </a:p>
        </p:txBody>
      </p:sp>
      <p:sp>
        <p:nvSpPr>
          <p:cNvPr id="424" name="Google Shape;424;p18"/>
          <p:cNvSpPr txBox="1"/>
          <p:nvPr/>
        </p:nvSpPr>
        <p:spPr>
          <a:xfrm>
            <a:off x="728575" y="1795338"/>
            <a:ext cx="3360600" cy="38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Basics of programming</a:t>
            </a:r>
            <a:endParaRPr sz="1400" b="0" i="0" u="none" strike="noStrike" cap="none">
              <a:solidFill>
                <a:schemeClr val="dk1"/>
              </a:solidFill>
              <a:latin typeface="Arial"/>
              <a:ea typeface="Arial"/>
              <a:cs typeface="Arial"/>
              <a:sym typeface="Arial"/>
            </a:endParaRPr>
          </a:p>
        </p:txBody>
      </p:sp>
      <p:sp>
        <p:nvSpPr>
          <p:cNvPr id="425" name="Google Shape;425;p18"/>
          <p:cNvSpPr txBox="1"/>
          <p:nvPr/>
        </p:nvSpPr>
        <p:spPr>
          <a:xfrm>
            <a:off x="728575" y="2345475"/>
            <a:ext cx="36963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Statistical and math foundations</a:t>
            </a:r>
            <a:endParaRPr sz="1400" b="0" i="0" u="none" strike="noStrike" cap="none">
              <a:solidFill>
                <a:schemeClr val="dk1"/>
              </a:solidFill>
              <a:latin typeface="Arial"/>
              <a:ea typeface="Arial"/>
              <a:cs typeface="Arial"/>
              <a:sym typeface="Arial"/>
            </a:endParaRPr>
          </a:p>
        </p:txBody>
      </p:sp>
      <p:sp>
        <p:nvSpPr>
          <p:cNvPr id="426" name="Google Shape;426;p18"/>
          <p:cNvSpPr txBox="1"/>
          <p:nvPr/>
        </p:nvSpPr>
        <p:spPr>
          <a:xfrm>
            <a:off x="728575" y="2900950"/>
            <a:ext cx="36963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Data and information architecture</a:t>
            </a:r>
            <a:endParaRPr sz="1400" b="0" i="0" u="none" strike="noStrike" cap="none">
              <a:solidFill>
                <a:schemeClr val="dk1"/>
              </a:solidFill>
              <a:latin typeface="Arial"/>
              <a:ea typeface="Arial"/>
              <a:cs typeface="Arial"/>
              <a:sym typeface="Arial"/>
            </a:endParaRPr>
          </a:p>
        </p:txBody>
      </p:sp>
      <p:sp>
        <p:nvSpPr>
          <p:cNvPr id="427" name="Google Shape;427;p18"/>
          <p:cNvSpPr txBox="1"/>
          <p:nvPr/>
        </p:nvSpPr>
        <p:spPr>
          <a:xfrm>
            <a:off x="728575" y="3456413"/>
            <a:ext cx="36963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Data collection and processing</a:t>
            </a:r>
            <a:endParaRPr sz="1400" b="0" i="0" u="none" strike="noStrike" cap="none">
              <a:solidFill>
                <a:schemeClr val="dk1"/>
              </a:solidFill>
              <a:latin typeface="Arial"/>
              <a:ea typeface="Arial"/>
              <a:cs typeface="Arial"/>
              <a:sym typeface="Arial"/>
            </a:endParaRPr>
          </a:p>
        </p:txBody>
      </p:sp>
      <p:sp>
        <p:nvSpPr>
          <p:cNvPr id="428" name="Google Shape;428;p18"/>
          <p:cNvSpPr txBox="1"/>
          <p:nvPr/>
        </p:nvSpPr>
        <p:spPr>
          <a:xfrm>
            <a:off x="728575" y="3930425"/>
            <a:ext cx="39120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Data exploration and visualization</a:t>
            </a:r>
            <a:endParaRPr sz="1400" b="0" i="0" u="none" strike="noStrike" cap="none">
              <a:solidFill>
                <a:schemeClr val="dk1"/>
              </a:solidFill>
              <a:latin typeface="Arial"/>
              <a:ea typeface="Arial"/>
              <a:cs typeface="Arial"/>
              <a:sym typeface="Arial"/>
            </a:endParaRPr>
          </a:p>
        </p:txBody>
      </p:sp>
      <p:sp>
        <p:nvSpPr>
          <p:cNvPr id="429" name="Google Shape;429;p18"/>
          <p:cNvSpPr txBox="1"/>
          <p:nvPr/>
        </p:nvSpPr>
        <p:spPr>
          <a:xfrm>
            <a:off x="5278350" y="1234525"/>
            <a:ext cx="3696300" cy="64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Basic data analytics techniques</a:t>
            </a:r>
            <a:endParaRPr sz="1400" b="0" i="0" u="none" strike="noStrike" cap="none">
              <a:solidFill>
                <a:schemeClr val="dk1"/>
              </a:solidFill>
              <a:latin typeface="Arial"/>
              <a:ea typeface="Arial"/>
              <a:cs typeface="Arial"/>
              <a:sym typeface="Arial"/>
            </a:endParaRPr>
          </a:p>
        </p:txBody>
      </p:sp>
      <p:sp>
        <p:nvSpPr>
          <p:cNvPr id="430" name="Google Shape;430;p18"/>
          <p:cNvSpPr txBox="1"/>
          <p:nvPr/>
        </p:nvSpPr>
        <p:spPr>
          <a:xfrm>
            <a:off x="5278350" y="1833500"/>
            <a:ext cx="36963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Measures and metrics</a:t>
            </a:r>
            <a:endParaRPr sz="1400" b="0" i="0" u="none" strike="noStrike" cap="none">
              <a:solidFill>
                <a:schemeClr val="dk1"/>
              </a:solidFill>
              <a:latin typeface="Arial"/>
              <a:ea typeface="Arial"/>
              <a:cs typeface="Arial"/>
              <a:sym typeface="Arial"/>
            </a:endParaRPr>
          </a:p>
        </p:txBody>
      </p:sp>
      <p:sp>
        <p:nvSpPr>
          <p:cNvPr id="431" name="Google Shape;431;p18"/>
          <p:cNvSpPr txBox="1"/>
          <p:nvPr/>
        </p:nvSpPr>
        <p:spPr>
          <a:xfrm>
            <a:off x="5278350" y="2275013"/>
            <a:ext cx="31905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Advanced data visualization and reporting</a:t>
            </a:r>
            <a:endParaRPr sz="1400" b="0" i="0" u="none" strike="noStrike" cap="none">
              <a:solidFill>
                <a:schemeClr val="dk1"/>
              </a:solidFill>
              <a:latin typeface="Arial"/>
              <a:ea typeface="Arial"/>
              <a:cs typeface="Arial"/>
              <a:sym typeface="Arial"/>
            </a:endParaRPr>
          </a:p>
        </p:txBody>
      </p:sp>
      <p:sp>
        <p:nvSpPr>
          <p:cNvPr id="432" name="Google Shape;432;p18"/>
          <p:cNvSpPr/>
          <p:nvPr/>
        </p:nvSpPr>
        <p:spPr>
          <a:xfrm>
            <a:off x="4814800" y="294700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accent2"/>
              </a:solidFill>
              <a:latin typeface="Georgia"/>
              <a:ea typeface="Georgia"/>
              <a:cs typeface="Georgia"/>
              <a:sym typeface="Georgia"/>
            </a:endParaRPr>
          </a:p>
        </p:txBody>
      </p:sp>
      <p:sp>
        <p:nvSpPr>
          <p:cNvPr id="433" name="Google Shape;433;p18"/>
          <p:cNvSpPr txBox="1"/>
          <p:nvPr/>
        </p:nvSpPr>
        <p:spPr>
          <a:xfrm>
            <a:off x="4814800" y="2947000"/>
            <a:ext cx="381900" cy="38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Georgia"/>
                <a:ea typeface="Georgia"/>
                <a:cs typeface="Georgia"/>
                <a:sym typeface="Georgia"/>
              </a:rPr>
              <a:t>10</a:t>
            </a:r>
            <a:endParaRPr sz="1200" b="0" i="0" u="none" strike="noStrike" cap="none">
              <a:solidFill>
                <a:srgbClr val="000000"/>
              </a:solidFill>
              <a:latin typeface="Georgia"/>
              <a:ea typeface="Georgia"/>
              <a:cs typeface="Georgia"/>
              <a:sym typeface="Georgia"/>
            </a:endParaRPr>
          </a:p>
        </p:txBody>
      </p:sp>
      <p:sp>
        <p:nvSpPr>
          <p:cNvPr id="434" name="Google Shape;434;p18"/>
          <p:cNvSpPr txBox="1"/>
          <p:nvPr/>
        </p:nvSpPr>
        <p:spPr>
          <a:xfrm>
            <a:off x="5278350" y="3562775"/>
            <a:ext cx="2199900" cy="44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Predictive analytics</a:t>
            </a:r>
            <a:endParaRPr sz="1400" b="0" i="0" u="none" strike="noStrike" cap="none">
              <a:solidFill>
                <a:schemeClr val="dk1"/>
              </a:solidFill>
              <a:latin typeface="Arial"/>
              <a:ea typeface="Arial"/>
              <a:cs typeface="Arial"/>
              <a:sym typeface="Arial"/>
            </a:endParaRPr>
          </a:p>
        </p:txBody>
      </p:sp>
      <p:sp>
        <p:nvSpPr>
          <p:cNvPr id="435" name="Google Shape;435;p18"/>
          <p:cNvSpPr txBox="1"/>
          <p:nvPr/>
        </p:nvSpPr>
        <p:spPr>
          <a:xfrm>
            <a:off x="4814800" y="3594575"/>
            <a:ext cx="381900" cy="38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Georgia"/>
                <a:ea typeface="Georgia"/>
                <a:cs typeface="Georgia"/>
                <a:sym typeface="Georgia"/>
              </a:rPr>
              <a:t>11</a:t>
            </a:r>
            <a:endParaRPr sz="1200" b="0" i="0" u="none" strike="noStrike" cap="none">
              <a:solidFill>
                <a:srgbClr val="000000"/>
              </a:solidFill>
              <a:latin typeface="Georgia"/>
              <a:ea typeface="Georgia"/>
              <a:cs typeface="Georgia"/>
              <a:sym typeface="Georgia"/>
            </a:endParaRPr>
          </a:p>
        </p:txBody>
      </p:sp>
      <p:sp>
        <p:nvSpPr>
          <p:cNvPr id="436" name="Google Shape;436;p18"/>
          <p:cNvSpPr txBox="1"/>
          <p:nvPr/>
        </p:nvSpPr>
        <p:spPr>
          <a:xfrm>
            <a:off x="5278350" y="2900950"/>
            <a:ext cx="3438000" cy="81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Unstructured data and sentiment analysis</a:t>
            </a:r>
            <a:endParaRPr sz="1400" b="0" i="0" u="none" strike="noStrike" cap="none">
              <a:solidFill>
                <a:schemeClr val="dk1"/>
              </a:solidFill>
              <a:latin typeface="Arial"/>
              <a:ea typeface="Arial"/>
              <a:cs typeface="Arial"/>
              <a:sym typeface="Arial"/>
            </a:endParaRPr>
          </a:p>
        </p:txBody>
      </p:sp>
      <p:sp>
        <p:nvSpPr>
          <p:cNvPr id="437" name="Google Shape;437;p18"/>
          <p:cNvSpPr/>
          <p:nvPr/>
        </p:nvSpPr>
        <p:spPr>
          <a:xfrm>
            <a:off x="4814788" y="35945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19"/>
          <p:cNvSpPr txBox="1">
            <a:spLocks noGrp="1"/>
          </p:cNvSpPr>
          <p:nvPr>
            <p:ph type="title"/>
          </p:nvPr>
        </p:nvSpPr>
        <p:spPr>
          <a:xfrm>
            <a:off x="320908" y="142876"/>
            <a:ext cx="8502300" cy="815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700"/>
              <a:buNone/>
            </a:pPr>
            <a:r>
              <a:rPr lang="en-US"/>
              <a:t>Premium: Sample AI/ML Curriculum</a:t>
            </a:r>
            <a:endParaRPr/>
          </a:p>
        </p:txBody>
      </p:sp>
      <p:sp>
        <p:nvSpPr>
          <p:cNvPr id="444" name="Google Shape;444;p19"/>
          <p:cNvSpPr/>
          <p:nvPr/>
        </p:nvSpPr>
        <p:spPr>
          <a:xfrm>
            <a:off x="320900" y="1003525"/>
            <a:ext cx="24420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19"/>
          <p:cNvSpPr/>
          <p:nvPr/>
        </p:nvSpPr>
        <p:spPr>
          <a:xfrm>
            <a:off x="346675" y="12805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1</a:t>
            </a:r>
            <a:endParaRPr sz="1400" b="0" i="0" u="none" strike="noStrike" cap="none">
              <a:solidFill>
                <a:schemeClr val="accent2"/>
              </a:solidFill>
              <a:latin typeface="Georgia"/>
              <a:ea typeface="Georgia"/>
              <a:cs typeface="Georgia"/>
              <a:sym typeface="Georgia"/>
            </a:endParaRPr>
          </a:p>
        </p:txBody>
      </p:sp>
      <p:sp>
        <p:nvSpPr>
          <p:cNvPr id="446" name="Google Shape;446;p19"/>
          <p:cNvSpPr/>
          <p:nvPr/>
        </p:nvSpPr>
        <p:spPr>
          <a:xfrm>
            <a:off x="346675" y="183605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2</a:t>
            </a:r>
            <a:endParaRPr sz="1400" b="0" i="0" u="none" strike="noStrike" cap="none">
              <a:solidFill>
                <a:schemeClr val="accent2"/>
              </a:solidFill>
              <a:latin typeface="Georgia"/>
              <a:ea typeface="Georgia"/>
              <a:cs typeface="Georgia"/>
              <a:sym typeface="Georgia"/>
            </a:endParaRPr>
          </a:p>
        </p:txBody>
      </p:sp>
      <p:sp>
        <p:nvSpPr>
          <p:cNvPr id="447" name="Google Shape;447;p19"/>
          <p:cNvSpPr/>
          <p:nvPr/>
        </p:nvSpPr>
        <p:spPr>
          <a:xfrm>
            <a:off x="346675" y="239152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3</a:t>
            </a:r>
            <a:endParaRPr sz="1400" b="0" i="0" u="none" strike="noStrike" cap="none">
              <a:solidFill>
                <a:schemeClr val="accent2"/>
              </a:solidFill>
              <a:latin typeface="Georgia"/>
              <a:ea typeface="Georgia"/>
              <a:cs typeface="Georgia"/>
              <a:sym typeface="Georgia"/>
            </a:endParaRPr>
          </a:p>
        </p:txBody>
      </p:sp>
      <p:sp>
        <p:nvSpPr>
          <p:cNvPr id="448" name="Google Shape;448;p19"/>
          <p:cNvSpPr/>
          <p:nvPr/>
        </p:nvSpPr>
        <p:spPr>
          <a:xfrm>
            <a:off x="346675" y="294700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4</a:t>
            </a:r>
            <a:endParaRPr sz="1400" b="0" i="0" u="none" strike="noStrike" cap="none">
              <a:solidFill>
                <a:schemeClr val="accent2"/>
              </a:solidFill>
              <a:latin typeface="Georgia"/>
              <a:ea typeface="Georgia"/>
              <a:cs typeface="Georgia"/>
              <a:sym typeface="Georgia"/>
            </a:endParaRPr>
          </a:p>
        </p:txBody>
      </p:sp>
      <p:sp>
        <p:nvSpPr>
          <p:cNvPr id="449" name="Google Shape;449;p19"/>
          <p:cNvSpPr/>
          <p:nvPr/>
        </p:nvSpPr>
        <p:spPr>
          <a:xfrm>
            <a:off x="346675" y="3484763"/>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5</a:t>
            </a:r>
            <a:endParaRPr sz="1400" b="0" i="0" u="none" strike="noStrike" cap="none">
              <a:solidFill>
                <a:schemeClr val="accent2"/>
              </a:solidFill>
              <a:latin typeface="Georgia"/>
              <a:ea typeface="Georgia"/>
              <a:cs typeface="Georgia"/>
              <a:sym typeface="Georgia"/>
            </a:endParaRPr>
          </a:p>
        </p:txBody>
      </p:sp>
      <p:sp>
        <p:nvSpPr>
          <p:cNvPr id="450" name="Google Shape;450;p19"/>
          <p:cNvSpPr/>
          <p:nvPr/>
        </p:nvSpPr>
        <p:spPr>
          <a:xfrm>
            <a:off x="346675" y="39764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6</a:t>
            </a:r>
            <a:endParaRPr sz="1400" b="0" i="0" u="none" strike="noStrike" cap="none">
              <a:solidFill>
                <a:schemeClr val="accent2"/>
              </a:solidFill>
              <a:latin typeface="Georgia"/>
              <a:ea typeface="Georgia"/>
              <a:cs typeface="Georgia"/>
              <a:sym typeface="Georgia"/>
            </a:endParaRPr>
          </a:p>
        </p:txBody>
      </p:sp>
      <p:sp>
        <p:nvSpPr>
          <p:cNvPr id="451" name="Google Shape;451;p19"/>
          <p:cNvSpPr/>
          <p:nvPr/>
        </p:nvSpPr>
        <p:spPr>
          <a:xfrm>
            <a:off x="4814800" y="12805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7</a:t>
            </a:r>
            <a:endParaRPr sz="1400" b="0" i="0" u="none" strike="noStrike" cap="none">
              <a:solidFill>
                <a:schemeClr val="accent2"/>
              </a:solidFill>
              <a:latin typeface="Georgia"/>
              <a:ea typeface="Georgia"/>
              <a:cs typeface="Georgia"/>
              <a:sym typeface="Georgia"/>
            </a:endParaRPr>
          </a:p>
        </p:txBody>
      </p:sp>
      <p:sp>
        <p:nvSpPr>
          <p:cNvPr id="452" name="Google Shape;452;p19"/>
          <p:cNvSpPr/>
          <p:nvPr/>
        </p:nvSpPr>
        <p:spPr>
          <a:xfrm>
            <a:off x="4814800" y="183605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8</a:t>
            </a:r>
            <a:endParaRPr sz="1400" b="0" i="0" u="none" strike="noStrike" cap="none">
              <a:solidFill>
                <a:schemeClr val="accent2"/>
              </a:solidFill>
              <a:latin typeface="Georgia"/>
              <a:ea typeface="Georgia"/>
              <a:cs typeface="Georgia"/>
              <a:sym typeface="Georgia"/>
            </a:endParaRPr>
          </a:p>
        </p:txBody>
      </p:sp>
      <p:sp>
        <p:nvSpPr>
          <p:cNvPr id="453" name="Google Shape;453;p19"/>
          <p:cNvSpPr/>
          <p:nvPr/>
        </p:nvSpPr>
        <p:spPr>
          <a:xfrm>
            <a:off x="4814800" y="239152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9</a:t>
            </a:r>
            <a:endParaRPr sz="1400" b="0" i="0" u="none" strike="noStrike" cap="none">
              <a:solidFill>
                <a:schemeClr val="accent2"/>
              </a:solidFill>
              <a:latin typeface="Georgia"/>
              <a:ea typeface="Georgia"/>
              <a:cs typeface="Georgia"/>
              <a:sym typeface="Georgia"/>
            </a:endParaRPr>
          </a:p>
        </p:txBody>
      </p:sp>
      <p:sp>
        <p:nvSpPr>
          <p:cNvPr id="454" name="Google Shape;454;p19"/>
          <p:cNvSpPr txBox="1"/>
          <p:nvPr/>
        </p:nvSpPr>
        <p:spPr>
          <a:xfrm>
            <a:off x="728575" y="1234525"/>
            <a:ext cx="29715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Data science universals</a:t>
            </a:r>
            <a:endParaRPr sz="1400" b="0" i="0" u="none" strike="noStrike" cap="none">
              <a:solidFill>
                <a:srgbClr val="000000"/>
              </a:solidFill>
              <a:latin typeface="Arial"/>
              <a:ea typeface="Arial"/>
              <a:cs typeface="Arial"/>
              <a:sym typeface="Arial"/>
            </a:endParaRPr>
          </a:p>
        </p:txBody>
      </p:sp>
      <p:sp>
        <p:nvSpPr>
          <p:cNvPr id="455" name="Google Shape;455;p19"/>
          <p:cNvSpPr txBox="1"/>
          <p:nvPr/>
        </p:nvSpPr>
        <p:spPr>
          <a:xfrm>
            <a:off x="728575" y="1795338"/>
            <a:ext cx="3360600" cy="38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Basics of programming</a:t>
            </a:r>
            <a:endParaRPr sz="1400" b="0" i="0" u="none" strike="noStrike" cap="none">
              <a:solidFill>
                <a:schemeClr val="dk1"/>
              </a:solidFill>
              <a:latin typeface="Arial"/>
              <a:ea typeface="Arial"/>
              <a:cs typeface="Arial"/>
              <a:sym typeface="Arial"/>
            </a:endParaRPr>
          </a:p>
        </p:txBody>
      </p:sp>
      <p:sp>
        <p:nvSpPr>
          <p:cNvPr id="456" name="Google Shape;456;p19"/>
          <p:cNvSpPr txBox="1"/>
          <p:nvPr/>
        </p:nvSpPr>
        <p:spPr>
          <a:xfrm>
            <a:off x="728575" y="2345475"/>
            <a:ext cx="36963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Statistical and math foundations</a:t>
            </a:r>
            <a:endParaRPr sz="1400" b="0" i="0" u="none" strike="noStrike" cap="none">
              <a:solidFill>
                <a:schemeClr val="dk1"/>
              </a:solidFill>
              <a:latin typeface="Arial"/>
              <a:ea typeface="Arial"/>
              <a:cs typeface="Arial"/>
              <a:sym typeface="Arial"/>
            </a:endParaRPr>
          </a:p>
        </p:txBody>
      </p:sp>
      <p:sp>
        <p:nvSpPr>
          <p:cNvPr id="457" name="Google Shape;457;p19"/>
          <p:cNvSpPr txBox="1"/>
          <p:nvPr/>
        </p:nvSpPr>
        <p:spPr>
          <a:xfrm>
            <a:off x="728575" y="2900950"/>
            <a:ext cx="36963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Data and information architecture</a:t>
            </a:r>
            <a:endParaRPr sz="1400" b="0" i="0" u="none" strike="noStrike" cap="none">
              <a:solidFill>
                <a:schemeClr val="dk1"/>
              </a:solidFill>
              <a:latin typeface="Arial"/>
              <a:ea typeface="Arial"/>
              <a:cs typeface="Arial"/>
              <a:sym typeface="Arial"/>
            </a:endParaRPr>
          </a:p>
        </p:txBody>
      </p:sp>
      <p:sp>
        <p:nvSpPr>
          <p:cNvPr id="458" name="Google Shape;458;p19"/>
          <p:cNvSpPr txBox="1"/>
          <p:nvPr/>
        </p:nvSpPr>
        <p:spPr>
          <a:xfrm>
            <a:off x="728575" y="3456413"/>
            <a:ext cx="36963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Data collection and processing</a:t>
            </a:r>
            <a:endParaRPr sz="1400" b="0" i="0" u="none" strike="noStrike" cap="none">
              <a:solidFill>
                <a:schemeClr val="dk1"/>
              </a:solidFill>
              <a:latin typeface="Arial"/>
              <a:ea typeface="Arial"/>
              <a:cs typeface="Arial"/>
              <a:sym typeface="Arial"/>
            </a:endParaRPr>
          </a:p>
        </p:txBody>
      </p:sp>
      <p:sp>
        <p:nvSpPr>
          <p:cNvPr id="459" name="Google Shape;459;p19"/>
          <p:cNvSpPr txBox="1"/>
          <p:nvPr/>
        </p:nvSpPr>
        <p:spPr>
          <a:xfrm>
            <a:off x="728575" y="3930425"/>
            <a:ext cx="39120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Data exploration and visualization</a:t>
            </a:r>
            <a:endParaRPr sz="1400" b="0" i="0" u="none" strike="noStrike" cap="none">
              <a:solidFill>
                <a:schemeClr val="dk1"/>
              </a:solidFill>
              <a:latin typeface="Arial"/>
              <a:ea typeface="Arial"/>
              <a:cs typeface="Arial"/>
              <a:sym typeface="Arial"/>
            </a:endParaRPr>
          </a:p>
        </p:txBody>
      </p:sp>
      <p:sp>
        <p:nvSpPr>
          <p:cNvPr id="460" name="Google Shape;460;p19"/>
          <p:cNvSpPr txBox="1"/>
          <p:nvPr/>
        </p:nvSpPr>
        <p:spPr>
          <a:xfrm>
            <a:off x="5278350" y="1234525"/>
            <a:ext cx="3696300" cy="64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Data mining</a:t>
            </a:r>
            <a:endParaRPr sz="1400" b="0" i="0" u="none" strike="noStrike" cap="none">
              <a:solidFill>
                <a:schemeClr val="dk1"/>
              </a:solidFill>
              <a:latin typeface="Arial"/>
              <a:ea typeface="Arial"/>
              <a:cs typeface="Arial"/>
              <a:sym typeface="Arial"/>
            </a:endParaRPr>
          </a:p>
        </p:txBody>
      </p:sp>
      <p:sp>
        <p:nvSpPr>
          <p:cNvPr id="461" name="Google Shape;461;p19"/>
          <p:cNvSpPr txBox="1"/>
          <p:nvPr/>
        </p:nvSpPr>
        <p:spPr>
          <a:xfrm>
            <a:off x="5278350" y="1833500"/>
            <a:ext cx="38655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Classification and value estimation</a:t>
            </a:r>
            <a:endParaRPr sz="1400" b="0" i="0" u="none" strike="noStrike" cap="none">
              <a:solidFill>
                <a:schemeClr val="dk1"/>
              </a:solidFill>
              <a:latin typeface="Arial"/>
              <a:ea typeface="Arial"/>
              <a:cs typeface="Arial"/>
              <a:sym typeface="Arial"/>
            </a:endParaRPr>
          </a:p>
        </p:txBody>
      </p:sp>
      <p:sp>
        <p:nvSpPr>
          <p:cNvPr id="462" name="Google Shape;462;p19"/>
          <p:cNvSpPr txBox="1"/>
          <p:nvPr/>
        </p:nvSpPr>
        <p:spPr>
          <a:xfrm>
            <a:off x="5278350" y="2391513"/>
            <a:ext cx="31905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Clustering</a:t>
            </a:r>
            <a:endParaRPr sz="1400" b="0" i="0" u="none" strike="noStrike" cap="none">
              <a:solidFill>
                <a:schemeClr val="dk1"/>
              </a:solidFill>
              <a:latin typeface="Arial"/>
              <a:ea typeface="Arial"/>
              <a:cs typeface="Arial"/>
              <a:sym typeface="Arial"/>
            </a:endParaRPr>
          </a:p>
        </p:txBody>
      </p:sp>
      <p:sp>
        <p:nvSpPr>
          <p:cNvPr id="463" name="Google Shape;463;p19"/>
          <p:cNvSpPr/>
          <p:nvPr/>
        </p:nvSpPr>
        <p:spPr>
          <a:xfrm>
            <a:off x="4814800" y="294700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accent2"/>
              </a:solidFill>
              <a:latin typeface="Georgia"/>
              <a:ea typeface="Georgia"/>
              <a:cs typeface="Georgia"/>
              <a:sym typeface="Georgia"/>
            </a:endParaRPr>
          </a:p>
        </p:txBody>
      </p:sp>
      <p:sp>
        <p:nvSpPr>
          <p:cNvPr id="464" name="Google Shape;464;p19"/>
          <p:cNvSpPr txBox="1"/>
          <p:nvPr/>
        </p:nvSpPr>
        <p:spPr>
          <a:xfrm>
            <a:off x="4814800" y="2947000"/>
            <a:ext cx="381900" cy="38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Georgia"/>
                <a:ea typeface="Georgia"/>
                <a:cs typeface="Georgia"/>
                <a:sym typeface="Georgia"/>
              </a:rPr>
              <a:t>10</a:t>
            </a:r>
            <a:endParaRPr sz="1200" b="0" i="0" u="none" strike="noStrike" cap="none">
              <a:solidFill>
                <a:srgbClr val="000000"/>
              </a:solidFill>
              <a:latin typeface="Georgia"/>
              <a:ea typeface="Georgia"/>
              <a:cs typeface="Georgia"/>
              <a:sym typeface="Georgia"/>
            </a:endParaRPr>
          </a:p>
        </p:txBody>
      </p:sp>
      <p:sp>
        <p:nvSpPr>
          <p:cNvPr id="465" name="Google Shape;465;p19"/>
          <p:cNvSpPr txBox="1"/>
          <p:nvPr/>
        </p:nvSpPr>
        <p:spPr>
          <a:xfrm>
            <a:off x="5278350" y="3562775"/>
            <a:ext cx="3438000" cy="44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Introduction to deep learning</a:t>
            </a:r>
            <a:endParaRPr sz="1400" b="0" i="0" u="none" strike="noStrike" cap="none">
              <a:solidFill>
                <a:schemeClr val="dk1"/>
              </a:solidFill>
              <a:latin typeface="Arial"/>
              <a:ea typeface="Arial"/>
              <a:cs typeface="Arial"/>
              <a:sym typeface="Arial"/>
            </a:endParaRPr>
          </a:p>
        </p:txBody>
      </p:sp>
      <p:sp>
        <p:nvSpPr>
          <p:cNvPr id="466" name="Google Shape;466;p19"/>
          <p:cNvSpPr txBox="1"/>
          <p:nvPr/>
        </p:nvSpPr>
        <p:spPr>
          <a:xfrm>
            <a:off x="4814800" y="3594575"/>
            <a:ext cx="381900" cy="38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Georgia"/>
                <a:ea typeface="Georgia"/>
                <a:cs typeface="Georgia"/>
                <a:sym typeface="Georgia"/>
              </a:rPr>
              <a:t>11</a:t>
            </a:r>
            <a:endParaRPr sz="1200" b="0" i="0" u="none" strike="noStrike" cap="none">
              <a:solidFill>
                <a:srgbClr val="000000"/>
              </a:solidFill>
              <a:latin typeface="Georgia"/>
              <a:ea typeface="Georgia"/>
              <a:cs typeface="Georgia"/>
              <a:sym typeface="Georgia"/>
            </a:endParaRPr>
          </a:p>
        </p:txBody>
      </p:sp>
      <p:sp>
        <p:nvSpPr>
          <p:cNvPr id="467" name="Google Shape;467;p19"/>
          <p:cNvSpPr txBox="1"/>
          <p:nvPr/>
        </p:nvSpPr>
        <p:spPr>
          <a:xfrm>
            <a:off x="5278350" y="2900950"/>
            <a:ext cx="3438000" cy="81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Unstructured data and sentiment analysis</a:t>
            </a:r>
            <a:endParaRPr sz="1400" b="0" i="0" u="none" strike="noStrike" cap="none">
              <a:solidFill>
                <a:schemeClr val="dk1"/>
              </a:solidFill>
              <a:latin typeface="Arial"/>
              <a:ea typeface="Arial"/>
              <a:cs typeface="Arial"/>
              <a:sym typeface="Arial"/>
            </a:endParaRPr>
          </a:p>
        </p:txBody>
      </p:sp>
      <p:sp>
        <p:nvSpPr>
          <p:cNvPr id="468" name="Google Shape;468;p19"/>
          <p:cNvSpPr/>
          <p:nvPr/>
        </p:nvSpPr>
        <p:spPr>
          <a:xfrm>
            <a:off x="4814788" y="35945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2" descr="/tmp/-LTNMi75cZDDYyIkBoeL-HiRes.jpg"/>
          <p:cNvPicPr preferRelativeResize="0"/>
          <p:nvPr/>
        </p:nvPicPr>
        <p:blipFill rotWithShape="1">
          <a:blip r:embed="rId3">
            <a:alphaModFix/>
          </a:blip>
          <a:srcRect t="437" r="65892"/>
          <a:stretch/>
        </p:blipFill>
        <p:spPr>
          <a:xfrm>
            <a:off x="0" y="0"/>
            <a:ext cx="2753275" cy="4533999"/>
          </a:xfrm>
          <a:prstGeom prst="rect">
            <a:avLst/>
          </a:prstGeom>
          <a:noFill/>
          <a:ln>
            <a:noFill/>
          </a:ln>
        </p:spPr>
      </p:pic>
      <p:sp>
        <p:nvSpPr>
          <p:cNvPr id="67" name="Google Shape;67;p2"/>
          <p:cNvSpPr txBox="1"/>
          <p:nvPr/>
        </p:nvSpPr>
        <p:spPr>
          <a:xfrm>
            <a:off x="2753274" y="188880"/>
            <a:ext cx="69846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4E5B73"/>
                </a:solidFill>
                <a:latin typeface="Georgia"/>
                <a:ea typeface="Georgia"/>
                <a:cs typeface="Georgia"/>
                <a:sym typeface="Georgia"/>
              </a:rPr>
              <a:t>What and why</a:t>
            </a:r>
            <a:endParaRPr sz="3000" b="0" i="0" u="none" strike="noStrike" cap="none">
              <a:solidFill>
                <a:srgbClr val="4E5B73"/>
              </a:solidFill>
              <a:latin typeface="Georgia"/>
              <a:ea typeface="Georgia"/>
              <a:cs typeface="Georgia"/>
              <a:sym typeface="Georgia"/>
            </a:endParaRPr>
          </a:p>
        </p:txBody>
      </p:sp>
      <p:sp>
        <p:nvSpPr>
          <p:cNvPr id="68" name="Google Shape;68;p2"/>
          <p:cNvSpPr txBox="1"/>
          <p:nvPr/>
        </p:nvSpPr>
        <p:spPr>
          <a:xfrm>
            <a:off x="3227350" y="815800"/>
            <a:ext cx="2548800" cy="3718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US" sz="2600" b="1" i="0" u="none" strike="noStrike" cap="none">
                <a:solidFill>
                  <a:schemeClr val="accent1"/>
                </a:solidFill>
                <a:latin typeface="Georgia"/>
                <a:ea typeface="Georgia"/>
                <a:cs typeface="Georgia"/>
                <a:sym typeface="Georgia"/>
              </a:rPr>
              <a:t>Concept</a:t>
            </a:r>
            <a:endParaRPr sz="2600" b="1" i="0" u="none" strike="noStrike" cap="none">
              <a:solidFill>
                <a:schemeClr val="accent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0"/>
              <a:buFont typeface="Arial"/>
              <a:buNone/>
            </a:pPr>
            <a:endParaRPr sz="1050" b="1" i="0" u="none" strike="noStrike" cap="none">
              <a:solidFill>
                <a:schemeClr val="accent2"/>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accent2"/>
                </a:solidFill>
                <a:latin typeface="Georgia"/>
                <a:ea typeface="Georgia"/>
                <a:cs typeface="Georgia"/>
                <a:sym typeface="Georgia"/>
              </a:rPr>
              <a:t>A teaching organization held at the Canada School of Public Service (CSPS) in partnership with the Office of the Chief Information Officer (OCIO) and the Canadian Digital Service (CDS).</a:t>
            </a:r>
            <a:endParaRPr sz="1200" b="0" i="0" u="none" strike="noStrike" cap="none">
              <a:solidFill>
                <a:schemeClr val="accent2"/>
              </a:solidFill>
              <a:latin typeface="Georgia"/>
              <a:ea typeface="Georgia"/>
              <a:cs typeface="Georgia"/>
              <a:sym typeface="Georgia"/>
            </a:endParaRPr>
          </a:p>
        </p:txBody>
      </p:sp>
      <p:sp>
        <p:nvSpPr>
          <p:cNvPr id="69" name="Google Shape;69;p2"/>
          <p:cNvSpPr txBox="1"/>
          <p:nvPr/>
        </p:nvSpPr>
        <p:spPr>
          <a:xfrm>
            <a:off x="5975725" y="815800"/>
            <a:ext cx="2598300" cy="343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US" sz="2600" b="1" i="0" u="none" strike="noStrike" cap="none">
                <a:solidFill>
                  <a:schemeClr val="accent1"/>
                </a:solidFill>
                <a:latin typeface="Georgia"/>
                <a:ea typeface="Georgia"/>
                <a:cs typeface="Georgia"/>
                <a:sym typeface="Georgia"/>
              </a:rPr>
              <a:t>Objectives</a:t>
            </a:r>
            <a:r>
              <a:rPr lang="en-US" sz="1050" b="1" i="0" u="none" strike="noStrike" cap="none">
                <a:solidFill>
                  <a:schemeClr val="accent2"/>
                </a:solidFill>
                <a:latin typeface="Georgia"/>
                <a:ea typeface="Georgia"/>
                <a:cs typeface="Georgia"/>
                <a:sym typeface="Georgia"/>
              </a:rPr>
              <a:t/>
            </a:r>
            <a:br>
              <a:rPr lang="en-US" sz="1050" b="1" i="0" u="none" strike="noStrike" cap="none">
                <a:solidFill>
                  <a:schemeClr val="accent2"/>
                </a:solidFill>
                <a:latin typeface="Georgia"/>
                <a:ea typeface="Georgia"/>
                <a:cs typeface="Georgia"/>
                <a:sym typeface="Georgia"/>
              </a:rPr>
            </a:br>
            <a:endParaRPr sz="1200" b="1" i="0" u="none" strike="noStrike" cap="none">
              <a:solidFill>
                <a:schemeClr val="accent2"/>
              </a:solidFill>
              <a:latin typeface="Georgia"/>
              <a:ea typeface="Georgia"/>
              <a:cs typeface="Georgia"/>
              <a:sym typeface="Georgia"/>
            </a:endParaRPr>
          </a:p>
          <a:p>
            <a:pPr marL="457200" marR="0" lvl="0" indent="-295275" algn="l" rtl="0">
              <a:lnSpc>
                <a:spcPct val="100000"/>
              </a:lnSpc>
              <a:spcBef>
                <a:spcPts val="0"/>
              </a:spcBef>
              <a:spcAft>
                <a:spcPts val="0"/>
              </a:spcAft>
              <a:buClr>
                <a:schemeClr val="accent1"/>
              </a:buClr>
              <a:buSzPts val="1050"/>
              <a:buFont typeface="Georgia"/>
              <a:buAutoNum type="arabicPeriod"/>
            </a:pPr>
            <a:r>
              <a:rPr lang="en-US" sz="1200" b="0" i="0" u="none" strike="noStrike" cap="none">
                <a:solidFill>
                  <a:schemeClr val="accent2"/>
                </a:solidFill>
                <a:latin typeface="Georgia"/>
                <a:ea typeface="Georgia"/>
                <a:cs typeface="Georgia"/>
                <a:sym typeface="Georgia"/>
              </a:rPr>
              <a:t>Work with partners and experts to develop in our people the foundational, specialist and leadership digital skills needed to meet expectations of Canadians.</a:t>
            </a:r>
            <a:br>
              <a:rPr lang="en-US" sz="1200" b="0" i="0" u="none" strike="noStrike" cap="none">
                <a:solidFill>
                  <a:schemeClr val="accent2"/>
                </a:solidFill>
                <a:latin typeface="Georgia"/>
                <a:ea typeface="Georgia"/>
                <a:cs typeface="Georgia"/>
                <a:sym typeface="Georgia"/>
              </a:rPr>
            </a:br>
            <a:r>
              <a:rPr lang="en-US" sz="1200" b="0" i="0" u="none" strike="noStrike" cap="none">
                <a:solidFill>
                  <a:schemeClr val="accent2"/>
                </a:solidFill>
                <a:latin typeface="Georgia"/>
                <a:ea typeface="Georgia"/>
                <a:cs typeface="Georgia"/>
                <a:sym typeface="Georgia"/>
              </a:rPr>
              <a:t> </a:t>
            </a:r>
            <a:endParaRPr sz="1200" b="0" i="0" u="none" strike="noStrike" cap="none">
              <a:solidFill>
                <a:schemeClr val="accent2"/>
              </a:solidFill>
              <a:latin typeface="Georgia"/>
              <a:ea typeface="Georgia"/>
              <a:cs typeface="Georgia"/>
              <a:sym typeface="Georgia"/>
            </a:endParaRPr>
          </a:p>
          <a:p>
            <a:pPr marL="457200" marR="0" lvl="0" indent="-295275" algn="l" rtl="0">
              <a:lnSpc>
                <a:spcPct val="100000"/>
              </a:lnSpc>
              <a:spcBef>
                <a:spcPts val="0"/>
              </a:spcBef>
              <a:spcAft>
                <a:spcPts val="0"/>
              </a:spcAft>
              <a:buClr>
                <a:schemeClr val="accent1"/>
              </a:buClr>
              <a:buSzPts val="1050"/>
              <a:buFont typeface="Georgia"/>
              <a:buAutoNum type="arabicPeriod"/>
            </a:pPr>
            <a:r>
              <a:rPr lang="en-US" sz="1200" b="0" i="0" u="none" strike="noStrike" cap="none">
                <a:solidFill>
                  <a:schemeClr val="accent2"/>
                </a:solidFill>
                <a:latin typeface="Georgia"/>
                <a:ea typeface="Georgia"/>
                <a:cs typeface="Georgia"/>
                <a:sym typeface="Georgia"/>
              </a:rPr>
              <a:t>Build diverse and inclusive communities and networks to support continuous and social learning</a:t>
            </a:r>
            <a:br>
              <a:rPr lang="en-US" sz="1200" b="0" i="0" u="none" strike="noStrike" cap="none">
                <a:solidFill>
                  <a:schemeClr val="accent2"/>
                </a:solidFill>
                <a:latin typeface="Georgia"/>
                <a:ea typeface="Georgia"/>
                <a:cs typeface="Georgia"/>
                <a:sym typeface="Georgia"/>
              </a:rPr>
            </a:br>
            <a:endParaRPr sz="1200" b="0" i="0" u="none" strike="noStrike" cap="none">
              <a:solidFill>
                <a:schemeClr val="accent2"/>
              </a:solidFill>
              <a:latin typeface="Georgia"/>
              <a:ea typeface="Georgia"/>
              <a:cs typeface="Georgia"/>
              <a:sym typeface="Georgia"/>
            </a:endParaRPr>
          </a:p>
          <a:p>
            <a:pPr marL="457200" marR="0" lvl="0" indent="-295275" algn="l" rtl="0">
              <a:lnSpc>
                <a:spcPct val="100000"/>
              </a:lnSpc>
              <a:spcBef>
                <a:spcPts val="0"/>
              </a:spcBef>
              <a:spcAft>
                <a:spcPts val="0"/>
              </a:spcAft>
              <a:buClr>
                <a:schemeClr val="accent1"/>
              </a:buClr>
              <a:buSzPts val="1050"/>
              <a:buFont typeface="Georgia"/>
              <a:buAutoNum type="arabicPeriod"/>
            </a:pPr>
            <a:r>
              <a:rPr lang="en-US" sz="1200" b="0" i="0" u="none" strike="noStrike" cap="none">
                <a:solidFill>
                  <a:schemeClr val="accent2"/>
                </a:solidFill>
                <a:latin typeface="Georgia"/>
                <a:ea typeface="Georgia"/>
                <a:cs typeface="Georgia"/>
                <a:sym typeface="Georgia"/>
              </a:rPr>
              <a:t>Re-focus learning on the practical application of tomorrow’s technology and tools. </a:t>
            </a:r>
            <a:endParaRPr sz="1200" b="0" i="0" u="none" strike="noStrike" cap="none">
              <a:solidFill>
                <a:schemeClr val="accent2"/>
              </a:solidFill>
              <a:latin typeface="Georgia"/>
              <a:ea typeface="Georgia"/>
              <a:cs typeface="Georgia"/>
              <a:sym typeface="Georgia"/>
            </a:endParaRPr>
          </a:p>
        </p:txBody>
      </p:sp>
      <p:sp>
        <p:nvSpPr>
          <p:cNvPr id="70" name="Google Shape;70;p2"/>
          <p:cNvSpPr/>
          <p:nvPr/>
        </p:nvSpPr>
        <p:spPr>
          <a:xfrm>
            <a:off x="3077350" y="987275"/>
            <a:ext cx="150000" cy="1500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
          <p:cNvSpPr/>
          <p:nvPr/>
        </p:nvSpPr>
        <p:spPr>
          <a:xfrm>
            <a:off x="5825725" y="987275"/>
            <a:ext cx="150000" cy="1500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20"/>
          <p:cNvSpPr txBox="1">
            <a:spLocks noGrp="1"/>
          </p:cNvSpPr>
          <p:nvPr>
            <p:ph type="title"/>
          </p:nvPr>
        </p:nvSpPr>
        <p:spPr>
          <a:xfrm>
            <a:off x="320908" y="142876"/>
            <a:ext cx="8502300" cy="815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700"/>
              <a:buNone/>
            </a:pPr>
            <a:r>
              <a:rPr lang="en-US"/>
              <a:t>Premium: Sample Design Curriculum</a:t>
            </a:r>
            <a:endParaRPr/>
          </a:p>
        </p:txBody>
      </p:sp>
      <p:sp>
        <p:nvSpPr>
          <p:cNvPr id="475" name="Google Shape;475;p20"/>
          <p:cNvSpPr/>
          <p:nvPr/>
        </p:nvSpPr>
        <p:spPr>
          <a:xfrm>
            <a:off x="320900" y="1003525"/>
            <a:ext cx="24420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20"/>
          <p:cNvSpPr/>
          <p:nvPr/>
        </p:nvSpPr>
        <p:spPr>
          <a:xfrm>
            <a:off x="346675" y="12805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1</a:t>
            </a:r>
            <a:endParaRPr sz="1400" b="0" i="0" u="none" strike="noStrike" cap="none">
              <a:solidFill>
                <a:schemeClr val="accent2"/>
              </a:solidFill>
              <a:latin typeface="Georgia"/>
              <a:ea typeface="Georgia"/>
              <a:cs typeface="Georgia"/>
              <a:sym typeface="Georgia"/>
            </a:endParaRPr>
          </a:p>
        </p:txBody>
      </p:sp>
      <p:sp>
        <p:nvSpPr>
          <p:cNvPr id="477" name="Google Shape;477;p20"/>
          <p:cNvSpPr/>
          <p:nvPr/>
        </p:nvSpPr>
        <p:spPr>
          <a:xfrm>
            <a:off x="346675" y="183605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2</a:t>
            </a:r>
            <a:endParaRPr sz="1400" b="0" i="0" u="none" strike="noStrike" cap="none">
              <a:solidFill>
                <a:schemeClr val="accent2"/>
              </a:solidFill>
              <a:latin typeface="Georgia"/>
              <a:ea typeface="Georgia"/>
              <a:cs typeface="Georgia"/>
              <a:sym typeface="Georgia"/>
            </a:endParaRPr>
          </a:p>
        </p:txBody>
      </p:sp>
      <p:sp>
        <p:nvSpPr>
          <p:cNvPr id="478" name="Google Shape;478;p20"/>
          <p:cNvSpPr/>
          <p:nvPr/>
        </p:nvSpPr>
        <p:spPr>
          <a:xfrm>
            <a:off x="346675" y="239152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3</a:t>
            </a:r>
            <a:endParaRPr sz="1400" b="0" i="0" u="none" strike="noStrike" cap="none">
              <a:solidFill>
                <a:schemeClr val="accent2"/>
              </a:solidFill>
              <a:latin typeface="Georgia"/>
              <a:ea typeface="Georgia"/>
              <a:cs typeface="Georgia"/>
              <a:sym typeface="Georgia"/>
            </a:endParaRPr>
          </a:p>
        </p:txBody>
      </p:sp>
      <p:sp>
        <p:nvSpPr>
          <p:cNvPr id="479" name="Google Shape;479;p20"/>
          <p:cNvSpPr/>
          <p:nvPr/>
        </p:nvSpPr>
        <p:spPr>
          <a:xfrm>
            <a:off x="346675" y="294700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4</a:t>
            </a:r>
            <a:endParaRPr sz="1400" b="0" i="0" u="none" strike="noStrike" cap="none">
              <a:solidFill>
                <a:schemeClr val="accent2"/>
              </a:solidFill>
              <a:latin typeface="Georgia"/>
              <a:ea typeface="Georgia"/>
              <a:cs typeface="Georgia"/>
              <a:sym typeface="Georgia"/>
            </a:endParaRPr>
          </a:p>
        </p:txBody>
      </p:sp>
      <p:sp>
        <p:nvSpPr>
          <p:cNvPr id="480" name="Google Shape;480;p20"/>
          <p:cNvSpPr/>
          <p:nvPr/>
        </p:nvSpPr>
        <p:spPr>
          <a:xfrm>
            <a:off x="346675" y="3484763"/>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5</a:t>
            </a:r>
            <a:endParaRPr sz="1400" b="0" i="0" u="none" strike="noStrike" cap="none">
              <a:solidFill>
                <a:schemeClr val="accent2"/>
              </a:solidFill>
              <a:latin typeface="Georgia"/>
              <a:ea typeface="Georgia"/>
              <a:cs typeface="Georgia"/>
              <a:sym typeface="Georgia"/>
            </a:endParaRPr>
          </a:p>
        </p:txBody>
      </p:sp>
      <p:sp>
        <p:nvSpPr>
          <p:cNvPr id="481" name="Google Shape;481;p20"/>
          <p:cNvSpPr/>
          <p:nvPr/>
        </p:nvSpPr>
        <p:spPr>
          <a:xfrm>
            <a:off x="4814950" y="12805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6</a:t>
            </a:r>
            <a:endParaRPr sz="1400" b="0" i="0" u="none" strike="noStrike" cap="none">
              <a:solidFill>
                <a:schemeClr val="accent2"/>
              </a:solidFill>
              <a:latin typeface="Georgia"/>
              <a:ea typeface="Georgia"/>
              <a:cs typeface="Georgia"/>
              <a:sym typeface="Georgia"/>
            </a:endParaRPr>
          </a:p>
        </p:txBody>
      </p:sp>
      <p:sp>
        <p:nvSpPr>
          <p:cNvPr id="482" name="Google Shape;482;p20"/>
          <p:cNvSpPr/>
          <p:nvPr/>
        </p:nvSpPr>
        <p:spPr>
          <a:xfrm>
            <a:off x="4814950" y="188210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7</a:t>
            </a:r>
            <a:endParaRPr sz="1400" b="0" i="0" u="none" strike="noStrike" cap="none">
              <a:solidFill>
                <a:schemeClr val="accent2"/>
              </a:solidFill>
              <a:latin typeface="Georgia"/>
              <a:ea typeface="Georgia"/>
              <a:cs typeface="Georgia"/>
              <a:sym typeface="Georgia"/>
            </a:endParaRPr>
          </a:p>
        </p:txBody>
      </p:sp>
      <p:sp>
        <p:nvSpPr>
          <p:cNvPr id="483" name="Google Shape;483;p20"/>
          <p:cNvSpPr/>
          <p:nvPr/>
        </p:nvSpPr>
        <p:spPr>
          <a:xfrm>
            <a:off x="4814950" y="24375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8</a:t>
            </a:r>
            <a:endParaRPr sz="1400" b="0" i="0" u="none" strike="noStrike" cap="none">
              <a:solidFill>
                <a:schemeClr val="accent2"/>
              </a:solidFill>
              <a:latin typeface="Georgia"/>
              <a:ea typeface="Georgia"/>
              <a:cs typeface="Georgia"/>
              <a:sym typeface="Georgia"/>
            </a:endParaRPr>
          </a:p>
        </p:txBody>
      </p:sp>
      <p:sp>
        <p:nvSpPr>
          <p:cNvPr id="484" name="Google Shape;484;p20"/>
          <p:cNvSpPr/>
          <p:nvPr/>
        </p:nvSpPr>
        <p:spPr>
          <a:xfrm>
            <a:off x="4814950" y="299305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9</a:t>
            </a:r>
            <a:endParaRPr sz="1400" b="0" i="0" u="none" strike="noStrike" cap="none">
              <a:solidFill>
                <a:schemeClr val="accent2"/>
              </a:solidFill>
              <a:latin typeface="Georgia"/>
              <a:ea typeface="Georgia"/>
              <a:cs typeface="Georgia"/>
              <a:sym typeface="Georgia"/>
            </a:endParaRPr>
          </a:p>
        </p:txBody>
      </p:sp>
      <p:sp>
        <p:nvSpPr>
          <p:cNvPr id="485" name="Google Shape;485;p20"/>
          <p:cNvSpPr txBox="1"/>
          <p:nvPr/>
        </p:nvSpPr>
        <p:spPr>
          <a:xfrm>
            <a:off x="728575" y="1234525"/>
            <a:ext cx="29715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Design thinking</a:t>
            </a:r>
            <a:endParaRPr sz="1400" b="0" i="0" u="none" strike="noStrike" cap="none">
              <a:solidFill>
                <a:srgbClr val="000000"/>
              </a:solidFill>
              <a:latin typeface="Arial"/>
              <a:ea typeface="Arial"/>
              <a:cs typeface="Arial"/>
              <a:sym typeface="Arial"/>
            </a:endParaRPr>
          </a:p>
        </p:txBody>
      </p:sp>
      <p:sp>
        <p:nvSpPr>
          <p:cNvPr id="486" name="Google Shape;486;p20"/>
          <p:cNvSpPr txBox="1"/>
          <p:nvPr/>
        </p:nvSpPr>
        <p:spPr>
          <a:xfrm>
            <a:off x="728575" y="1795338"/>
            <a:ext cx="3360600" cy="38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Design research</a:t>
            </a:r>
            <a:endParaRPr sz="1400" b="0" i="0" u="none" strike="noStrike" cap="none">
              <a:solidFill>
                <a:schemeClr val="dk1"/>
              </a:solidFill>
              <a:latin typeface="Arial"/>
              <a:ea typeface="Arial"/>
              <a:cs typeface="Arial"/>
              <a:sym typeface="Arial"/>
            </a:endParaRPr>
          </a:p>
        </p:txBody>
      </p:sp>
      <p:sp>
        <p:nvSpPr>
          <p:cNvPr id="487" name="Google Shape;487;p20"/>
          <p:cNvSpPr txBox="1"/>
          <p:nvPr/>
        </p:nvSpPr>
        <p:spPr>
          <a:xfrm>
            <a:off x="728575" y="2345475"/>
            <a:ext cx="36963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Content design</a:t>
            </a:r>
            <a:endParaRPr sz="1400" b="0" i="0" u="none" strike="noStrike" cap="none">
              <a:solidFill>
                <a:schemeClr val="dk1"/>
              </a:solidFill>
              <a:latin typeface="Arial"/>
              <a:ea typeface="Arial"/>
              <a:cs typeface="Arial"/>
              <a:sym typeface="Arial"/>
            </a:endParaRPr>
          </a:p>
        </p:txBody>
      </p:sp>
      <p:sp>
        <p:nvSpPr>
          <p:cNvPr id="488" name="Google Shape;488;p20"/>
          <p:cNvSpPr txBox="1"/>
          <p:nvPr/>
        </p:nvSpPr>
        <p:spPr>
          <a:xfrm>
            <a:off x="728575" y="2900950"/>
            <a:ext cx="36963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Information architecture</a:t>
            </a:r>
            <a:endParaRPr sz="1400" b="0" i="0" u="none" strike="noStrike" cap="none">
              <a:solidFill>
                <a:schemeClr val="dk1"/>
              </a:solidFill>
              <a:latin typeface="Arial"/>
              <a:ea typeface="Arial"/>
              <a:cs typeface="Arial"/>
              <a:sym typeface="Arial"/>
            </a:endParaRPr>
          </a:p>
        </p:txBody>
      </p:sp>
      <p:sp>
        <p:nvSpPr>
          <p:cNvPr id="489" name="Google Shape;489;p20"/>
          <p:cNvSpPr txBox="1"/>
          <p:nvPr/>
        </p:nvSpPr>
        <p:spPr>
          <a:xfrm>
            <a:off x="728575" y="3456413"/>
            <a:ext cx="36963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Service design</a:t>
            </a:r>
            <a:endParaRPr sz="1400" b="0" i="0" u="none" strike="noStrike" cap="none">
              <a:solidFill>
                <a:schemeClr val="dk1"/>
              </a:solidFill>
              <a:latin typeface="Arial"/>
              <a:ea typeface="Arial"/>
              <a:cs typeface="Arial"/>
              <a:sym typeface="Arial"/>
            </a:endParaRPr>
          </a:p>
        </p:txBody>
      </p:sp>
      <p:sp>
        <p:nvSpPr>
          <p:cNvPr id="490" name="Google Shape;490;p20"/>
          <p:cNvSpPr txBox="1"/>
          <p:nvPr/>
        </p:nvSpPr>
        <p:spPr>
          <a:xfrm>
            <a:off x="5196850" y="1234525"/>
            <a:ext cx="39120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User interface</a:t>
            </a:r>
            <a:endParaRPr sz="1400" b="0" i="0" u="none" strike="noStrike" cap="none">
              <a:solidFill>
                <a:schemeClr val="dk1"/>
              </a:solidFill>
              <a:latin typeface="Arial"/>
              <a:ea typeface="Arial"/>
              <a:cs typeface="Arial"/>
              <a:sym typeface="Arial"/>
            </a:endParaRPr>
          </a:p>
        </p:txBody>
      </p:sp>
      <p:sp>
        <p:nvSpPr>
          <p:cNvPr id="491" name="Google Shape;491;p20"/>
          <p:cNvSpPr txBox="1"/>
          <p:nvPr/>
        </p:nvSpPr>
        <p:spPr>
          <a:xfrm>
            <a:off x="5278500" y="1836050"/>
            <a:ext cx="3696300" cy="64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Interaction design</a:t>
            </a:r>
            <a:endParaRPr sz="1400" b="0" i="0" u="none" strike="noStrike" cap="none">
              <a:solidFill>
                <a:schemeClr val="dk1"/>
              </a:solidFill>
              <a:latin typeface="Arial"/>
              <a:ea typeface="Arial"/>
              <a:cs typeface="Arial"/>
              <a:sym typeface="Arial"/>
            </a:endParaRPr>
          </a:p>
        </p:txBody>
      </p:sp>
      <p:sp>
        <p:nvSpPr>
          <p:cNvPr id="492" name="Google Shape;492;p20"/>
          <p:cNvSpPr txBox="1"/>
          <p:nvPr/>
        </p:nvSpPr>
        <p:spPr>
          <a:xfrm>
            <a:off x="5278500" y="2435025"/>
            <a:ext cx="38655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Data visualization</a:t>
            </a:r>
            <a:endParaRPr sz="1400" b="0" i="0" u="none" strike="noStrike" cap="none">
              <a:solidFill>
                <a:schemeClr val="dk1"/>
              </a:solidFill>
              <a:latin typeface="Arial"/>
              <a:ea typeface="Arial"/>
              <a:cs typeface="Arial"/>
              <a:sym typeface="Arial"/>
            </a:endParaRPr>
          </a:p>
        </p:txBody>
      </p:sp>
      <p:sp>
        <p:nvSpPr>
          <p:cNvPr id="493" name="Google Shape;493;p20"/>
          <p:cNvSpPr txBox="1"/>
          <p:nvPr/>
        </p:nvSpPr>
        <p:spPr>
          <a:xfrm>
            <a:off x="5278500" y="2993038"/>
            <a:ext cx="31905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Usability testing</a:t>
            </a:r>
            <a:endParaRPr sz="1400" b="0" i="0" u="none" strike="noStrike" cap="none">
              <a:solidFill>
                <a:schemeClr val="dk1"/>
              </a:solidFill>
              <a:latin typeface="Arial"/>
              <a:ea typeface="Arial"/>
              <a:cs typeface="Arial"/>
              <a:sym typeface="Arial"/>
            </a:endParaRPr>
          </a:p>
        </p:txBody>
      </p:sp>
      <p:sp>
        <p:nvSpPr>
          <p:cNvPr id="494" name="Google Shape;494;p20"/>
          <p:cNvSpPr/>
          <p:nvPr/>
        </p:nvSpPr>
        <p:spPr>
          <a:xfrm>
            <a:off x="4814950" y="354852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accent2"/>
              </a:solidFill>
              <a:latin typeface="Georgia"/>
              <a:ea typeface="Georgia"/>
              <a:cs typeface="Georgia"/>
              <a:sym typeface="Georgia"/>
            </a:endParaRPr>
          </a:p>
        </p:txBody>
      </p:sp>
      <p:sp>
        <p:nvSpPr>
          <p:cNvPr id="495" name="Google Shape;495;p20"/>
          <p:cNvSpPr txBox="1"/>
          <p:nvPr/>
        </p:nvSpPr>
        <p:spPr>
          <a:xfrm>
            <a:off x="4814950" y="3548525"/>
            <a:ext cx="381900" cy="38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Georgia"/>
                <a:ea typeface="Georgia"/>
                <a:cs typeface="Georgia"/>
                <a:sym typeface="Georgia"/>
              </a:rPr>
              <a:t>10</a:t>
            </a:r>
            <a:endParaRPr sz="1200" b="0" i="0" u="none" strike="noStrike" cap="none">
              <a:solidFill>
                <a:srgbClr val="000000"/>
              </a:solidFill>
              <a:latin typeface="Georgia"/>
              <a:ea typeface="Georgia"/>
              <a:cs typeface="Georgia"/>
              <a:sym typeface="Georgia"/>
            </a:endParaRPr>
          </a:p>
        </p:txBody>
      </p:sp>
      <p:sp>
        <p:nvSpPr>
          <p:cNvPr id="496" name="Google Shape;496;p20"/>
          <p:cNvSpPr txBox="1"/>
          <p:nvPr/>
        </p:nvSpPr>
        <p:spPr>
          <a:xfrm>
            <a:off x="5278500" y="3502475"/>
            <a:ext cx="3438000" cy="81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Prototyping</a:t>
            </a: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3"/>
          <p:cNvSpPr txBox="1">
            <a:spLocks noGrp="1"/>
          </p:cNvSpPr>
          <p:nvPr>
            <p:ph type="title"/>
          </p:nvPr>
        </p:nvSpPr>
        <p:spPr>
          <a:xfrm>
            <a:off x="349481" y="177539"/>
            <a:ext cx="8094375" cy="130972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700"/>
              <a:buNone/>
            </a:pPr>
            <a:r>
              <a:rPr lang="en-US" sz="5625">
                <a:solidFill>
                  <a:srgbClr val="4E5B73"/>
                </a:solidFill>
              </a:rPr>
              <a:t>Why digital?</a:t>
            </a:r>
            <a:endParaRPr sz="5625">
              <a:solidFill>
                <a:srgbClr val="4E5B73"/>
              </a:solidFill>
            </a:endParaRPr>
          </a:p>
          <a:p>
            <a:pPr marL="0" lvl="0" indent="0" algn="l" rtl="0">
              <a:lnSpc>
                <a:spcPct val="90000"/>
              </a:lnSpc>
              <a:spcBef>
                <a:spcPts val="0"/>
              </a:spcBef>
              <a:spcAft>
                <a:spcPts val="0"/>
              </a:spcAft>
              <a:buClr>
                <a:schemeClr val="dk1"/>
              </a:buClr>
              <a:buSzPts val="3700"/>
              <a:buNone/>
            </a:pPr>
            <a:endParaRPr>
              <a:solidFill>
                <a:schemeClr val="dk1"/>
              </a:solidFill>
            </a:endParaRPr>
          </a:p>
        </p:txBody>
      </p:sp>
      <p:sp>
        <p:nvSpPr>
          <p:cNvPr id="92" name="Google Shape;92;p3"/>
          <p:cNvSpPr txBox="1"/>
          <p:nvPr/>
        </p:nvSpPr>
        <p:spPr>
          <a:xfrm>
            <a:off x="958189" y="1044313"/>
            <a:ext cx="6138801" cy="559125"/>
          </a:xfrm>
          <a:prstGeom prst="rect">
            <a:avLst/>
          </a:prstGeom>
          <a:noFill/>
          <a:ln>
            <a:noFill/>
          </a:ln>
        </p:spPr>
        <p:txBody>
          <a:bodyPr spcFirstLastPara="1" wrap="square" lIns="68550" tIns="68550" rIns="68550" bIns="68550" anchor="t" anchorCtr="0">
            <a:noAutofit/>
          </a:bodyPr>
          <a:lstStyle/>
          <a:p>
            <a:pPr marL="0" marR="0" lvl="0" indent="0" algn="l" rtl="0">
              <a:lnSpc>
                <a:spcPct val="90000"/>
              </a:lnSpc>
              <a:spcBef>
                <a:spcPts val="0"/>
              </a:spcBef>
              <a:spcAft>
                <a:spcPts val="0"/>
              </a:spcAft>
              <a:buNone/>
            </a:pPr>
            <a:r>
              <a:rPr lang="en-US" sz="1650" b="1" i="0" u="none" strike="noStrike" cap="none">
                <a:solidFill>
                  <a:srgbClr val="3F2A56"/>
                </a:solidFill>
                <a:latin typeface="Georgia"/>
                <a:ea typeface="Georgia"/>
                <a:cs typeface="Georgia"/>
                <a:sym typeface="Georgia"/>
              </a:rPr>
              <a:t>The public sector is operating in a context characterized by </a:t>
            </a:r>
            <a:r>
              <a:rPr lang="en-US" sz="1650" b="1" i="0" u="none" strike="noStrike" cap="none">
                <a:solidFill>
                  <a:srgbClr val="DD7976"/>
                </a:solidFill>
                <a:latin typeface="Georgia"/>
                <a:ea typeface="Georgia"/>
                <a:cs typeface="Georgia"/>
                <a:sym typeface="Georgia"/>
              </a:rPr>
              <a:t>continuous disruption</a:t>
            </a:r>
            <a:endParaRPr sz="1650" b="1" i="0" u="none" strike="noStrike" cap="none">
              <a:solidFill>
                <a:srgbClr val="3F2A56"/>
              </a:solidFill>
              <a:latin typeface="Georgia"/>
              <a:ea typeface="Georgia"/>
              <a:cs typeface="Georgia"/>
              <a:sym typeface="Georgia"/>
            </a:endParaRPr>
          </a:p>
        </p:txBody>
      </p:sp>
      <p:grpSp>
        <p:nvGrpSpPr>
          <p:cNvPr id="93" name="Google Shape;93;p3"/>
          <p:cNvGrpSpPr/>
          <p:nvPr/>
        </p:nvGrpSpPr>
        <p:grpSpPr>
          <a:xfrm>
            <a:off x="1309235" y="2476767"/>
            <a:ext cx="1496883" cy="1463202"/>
            <a:chOff x="18067309" y="2417704"/>
            <a:chExt cx="2592000" cy="2592000"/>
          </a:xfrm>
        </p:grpSpPr>
        <p:sp>
          <p:nvSpPr>
            <p:cNvPr id="94" name="Google Shape;94;p3"/>
            <p:cNvSpPr/>
            <p:nvPr/>
          </p:nvSpPr>
          <p:spPr>
            <a:xfrm>
              <a:off x="18067309" y="2417704"/>
              <a:ext cx="2592000" cy="2592000"/>
            </a:xfrm>
            <a:prstGeom prst="ellipse">
              <a:avLst/>
            </a:prstGeom>
            <a:solidFill>
              <a:srgbClr val="FFFFFF"/>
            </a:solidFill>
            <a:ln w="38100" cap="flat" cmpd="sng">
              <a:solidFill>
                <a:srgbClr val="C48E88"/>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7200" b="0" i="0" u="none" strike="noStrike" cap="none">
                <a:solidFill>
                  <a:srgbClr val="FFFFFF"/>
                </a:solidFill>
                <a:latin typeface="Arial"/>
                <a:ea typeface="Arial"/>
                <a:cs typeface="Arial"/>
                <a:sym typeface="Arial"/>
              </a:endParaRPr>
            </a:p>
          </p:txBody>
        </p:sp>
        <p:sp>
          <p:nvSpPr>
            <p:cNvPr id="95" name="Google Shape;95;p3"/>
            <p:cNvSpPr txBox="1"/>
            <p:nvPr/>
          </p:nvSpPr>
          <p:spPr>
            <a:xfrm>
              <a:off x="18365588" y="2938320"/>
              <a:ext cx="2024700" cy="1767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800">
                  <a:solidFill>
                    <a:srgbClr val="3F3F3F"/>
                  </a:solidFill>
                  <a:latin typeface="Georgia"/>
                  <a:ea typeface="Georgia"/>
                  <a:cs typeface="Georgia"/>
                  <a:sym typeface="Georgia"/>
                </a:rPr>
                <a:t>Canada’s big data talent gap is estimated between </a:t>
              </a:r>
              <a:r>
                <a:rPr lang="en-US" sz="800" b="1">
                  <a:solidFill>
                    <a:srgbClr val="3F3F3F"/>
                  </a:solidFill>
                  <a:latin typeface="Georgia"/>
                  <a:ea typeface="Georgia"/>
                  <a:cs typeface="Georgia"/>
                  <a:sym typeface="Georgia"/>
                </a:rPr>
                <a:t>10,500 and 19,000 professionals</a:t>
              </a:r>
              <a:r>
                <a:rPr lang="en-US" sz="800">
                  <a:solidFill>
                    <a:srgbClr val="3F3F3F"/>
                  </a:solidFill>
                  <a:latin typeface="Georgia"/>
                  <a:ea typeface="Georgia"/>
                  <a:cs typeface="Georgia"/>
                  <a:sym typeface="Georgia"/>
                </a:rPr>
                <a:t> with deep data and analytical skills, for roles like Data Scientist and Data Solutions Architect</a:t>
              </a:r>
              <a:endParaRPr sz="800" i="0" u="none" strike="noStrike" cap="none">
                <a:solidFill>
                  <a:srgbClr val="000000"/>
                </a:solidFill>
                <a:latin typeface="Georgia"/>
                <a:ea typeface="Georgia"/>
                <a:cs typeface="Georgia"/>
                <a:sym typeface="Georgia"/>
              </a:endParaRPr>
            </a:p>
          </p:txBody>
        </p:sp>
      </p:grpSp>
      <p:pic>
        <p:nvPicPr>
          <p:cNvPr id="96" name="Google Shape;96;p3"/>
          <p:cNvPicPr preferRelativeResize="0"/>
          <p:nvPr/>
        </p:nvPicPr>
        <p:blipFill rotWithShape="1">
          <a:blip r:embed="rId3">
            <a:alphaModFix/>
          </a:blip>
          <a:srcRect l="54620" t="25103" r="32417" b="61920"/>
          <a:stretch/>
        </p:blipFill>
        <p:spPr>
          <a:xfrm>
            <a:off x="1229863" y="1957500"/>
            <a:ext cx="785400" cy="785400"/>
          </a:xfrm>
          <a:prstGeom prst="ellipse">
            <a:avLst/>
          </a:prstGeom>
          <a:noFill/>
          <a:ln>
            <a:noFill/>
          </a:ln>
        </p:spPr>
      </p:pic>
      <p:grpSp>
        <p:nvGrpSpPr>
          <p:cNvPr id="97" name="Google Shape;97;p3"/>
          <p:cNvGrpSpPr/>
          <p:nvPr/>
        </p:nvGrpSpPr>
        <p:grpSpPr>
          <a:xfrm>
            <a:off x="3576059" y="2476767"/>
            <a:ext cx="1623435" cy="1585343"/>
            <a:chOff x="3836502" y="4432129"/>
            <a:chExt cx="2891100" cy="3119712"/>
          </a:xfrm>
        </p:grpSpPr>
        <p:sp>
          <p:nvSpPr>
            <p:cNvPr id="98" name="Google Shape;98;p3"/>
            <p:cNvSpPr/>
            <p:nvPr/>
          </p:nvSpPr>
          <p:spPr>
            <a:xfrm>
              <a:off x="3836502" y="4432129"/>
              <a:ext cx="2891100" cy="2891100"/>
            </a:xfrm>
            <a:prstGeom prst="ellipse">
              <a:avLst/>
            </a:prstGeom>
            <a:solidFill>
              <a:srgbClr val="FFFFFF"/>
            </a:solidFill>
            <a:ln w="38100" cap="flat" cmpd="sng">
              <a:solidFill>
                <a:srgbClr val="4E5B73"/>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7200" b="0" i="0" u="none" strike="noStrike" cap="none">
                <a:solidFill>
                  <a:srgbClr val="FFFFFF"/>
                </a:solidFill>
                <a:latin typeface="Arial"/>
                <a:ea typeface="Arial"/>
                <a:cs typeface="Arial"/>
                <a:sym typeface="Arial"/>
              </a:endParaRPr>
            </a:p>
          </p:txBody>
        </p:sp>
        <p:sp>
          <p:nvSpPr>
            <p:cNvPr id="99" name="Google Shape;99;p3"/>
            <p:cNvSpPr txBox="1"/>
            <p:nvPr/>
          </p:nvSpPr>
          <p:spPr>
            <a:xfrm>
              <a:off x="3867046" y="4660742"/>
              <a:ext cx="2818212" cy="289109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050" i="0" u="none" strike="noStrike" cap="none">
                  <a:solidFill>
                    <a:srgbClr val="3F3F3F"/>
                  </a:solidFill>
                  <a:latin typeface="Georgia"/>
                  <a:ea typeface="Georgia"/>
                  <a:cs typeface="Georgia"/>
                  <a:sym typeface="Georgia"/>
                </a:rPr>
                <a:t>  The four </a:t>
              </a:r>
              <a:br>
                <a:rPr lang="en-US" sz="1050" i="0" u="none" strike="noStrike" cap="none">
                  <a:solidFill>
                    <a:srgbClr val="3F3F3F"/>
                  </a:solidFill>
                  <a:latin typeface="Georgia"/>
                  <a:ea typeface="Georgia"/>
                  <a:cs typeface="Georgia"/>
                  <a:sym typeface="Georgia"/>
                </a:rPr>
              </a:br>
              <a:r>
                <a:rPr lang="en-US" sz="1050" i="0" u="none" strike="noStrike" cap="none">
                  <a:solidFill>
                    <a:srgbClr val="3F3F3F"/>
                  </a:solidFill>
                  <a:latin typeface="Georgia"/>
                  <a:ea typeface="Georgia"/>
                  <a:cs typeface="Georgia"/>
                  <a:sym typeface="Georgia"/>
                </a:rPr>
                <a:t>most valuable </a:t>
              </a:r>
              <a:br>
                <a:rPr lang="en-US" sz="1050" i="0" u="none" strike="noStrike" cap="none">
                  <a:solidFill>
                    <a:srgbClr val="3F3F3F"/>
                  </a:solidFill>
                  <a:latin typeface="Georgia"/>
                  <a:ea typeface="Georgia"/>
                  <a:cs typeface="Georgia"/>
                  <a:sym typeface="Georgia"/>
                </a:rPr>
              </a:br>
              <a:r>
                <a:rPr lang="en-US" sz="1050" i="0" u="none" strike="noStrike" cap="none">
                  <a:solidFill>
                    <a:srgbClr val="3F3F3F"/>
                  </a:solidFill>
                  <a:latin typeface="Georgia"/>
                  <a:ea typeface="Georgia"/>
                  <a:cs typeface="Georgia"/>
                  <a:sym typeface="Georgia"/>
                </a:rPr>
                <a:t>companies in 2018 (Google, Amazon, Microsoft, Apple) </a:t>
              </a:r>
              <a:endParaRPr sz="1050" i="0" u="none" strike="noStrike" cap="none">
                <a:solidFill>
                  <a:srgbClr val="000000"/>
                </a:solidFill>
                <a:latin typeface="Georgia"/>
                <a:ea typeface="Georgia"/>
                <a:cs typeface="Georgia"/>
                <a:sym typeface="Georgia"/>
              </a:endParaRPr>
            </a:p>
            <a:p>
              <a:pPr marL="0" marR="0" lvl="0" indent="0" algn="ctr" rtl="0">
                <a:lnSpc>
                  <a:spcPct val="100000"/>
                </a:lnSpc>
                <a:spcBef>
                  <a:spcPts val="0"/>
                </a:spcBef>
                <a:spcAft>
                  <a:spcPts val="0"/>
                </a:spcAft>
                <a:buNone/>
              </a:pPr>
              <a:r>
                <a:rPr lang="en-US" sz="1050" b="1" i="0" u="none" strike="noStrike" cap="none">
                  <a:solidFill>
                    <a:srgbClr val="3F3F3F"/>
                  </a:solidFill>
                  <a:latin typeface="Georgia"/>
                  <a:ea typeface="Georgia"/>
                  <a:cs typeface="Georgia"/>
                  <a:sym typeface="Georgia"/>
                </a:rPr>
                <a:t>were not in the </a:t>
              </a:r>
              <a:br>
                <a:rPr lang="en-US" sz="1050" b="1" i="0" u="none" strike="noStrike" cap="none">
                  <a:solidFill>
                    <a:srgbClr val="3F3F3F"/>
                  </a:solidFill>
                  <a:latin typeface="Georgia"/>
                  <a:ea typeface="Georgia"/>
                  <a:cs typeface="Georgia"/>
                  <a:sym typeface="Georgia"/>
                </a:rPr>
              </a:br>
              <a:r>
                <a:rPr lang="en-US" sz="1050" b="1" i="0" u="none" strike="noStrike" cap="none">
                  <a:solidFill>
                    <a:srgbClr val="3F3F3F"/>
                  </a:solidFill>
                  <a:latin typeface="Georgia"/>
                  <a:ea typeface="Georgia"/>
                  <a:cs typeface="Georgia"/>
                  <a:sym typeface="Georgia"/>
                </a:rPr>
                <a:t>top 12</a:t>
              </a:r>
              <a:r>
                <a:rPr lang="en-US" sz="1050" i="0" u="none" strike="noStrike" cap="none">
                  <a:solidFill>
                    <a:srgbClr val="3F3F3F"/>
                  </a:solidFill>
                  <a:latin typeface="Georgia"/>
                  <a:ea typeface="Georgia"/>
                  <a:cs typeface="Georgia"/>
                  <a:sym typeface="Georgia"/>
                </a:rPr>
                <a:t> in </a:t>
              </a:r>
              <a:br>
                <a:rPr lang="en-US" sz="1050" i="0" u="none" strike="noStrike" cap="none">
                  <a:solidFill>
                    <a:srgbClr val="3F3F3F"/>
                  </a:solidFill>
                  <a:latin typeface="Georgia"/>
                  <a:ea typeface="Georgia"/>
                  <a:cs typeface="Georgia"/>
                  <a:sym typeface="Georgia"/>
                </a:rPr>
              </a:br>
              <a:r>
                <a:rPr lang="en-US" sz="1050" i="0" u="none" strike="noStrike" cap="none">
                  <a:solidFill>
                    <a:srgbClr val="3F3F3F"/>
                  </a:solidFill>
                  <a:latin typeface="Georgia"/>
                  <a:ea typeface="Georgia"/>
                  <a:cs typeface="Georgia"/>
                  <a:sym typeface="Georgia"/>
                </a:rPr>
                <a:t>2000</a:t>
              </a:r>
              <a:endParaRPr sz="1050" i="0" u="none" strike="noStrike" cap="none">
                <a:solidFill>
                  <a:srgbClr val="000000"/>
                </a:solidFill>
                <a:latin typeface="Georgia"/>
                <a:ea typeface="Georgia"/>
                <a:cs typeface="Georgia"/>
                <a:sym typeface="Georgia"/>
              </a:endParaRPr>
            </a:p>
          </p:txBody>
        </p:sp>
      </p:grpSp>
      <p:pic>
        <p:nvPicPr>
          <p:cNvPr id="100" name="Google Shape;100;p3"/>
          <p:cNvPicPr preferRelativeResize="0"/>
          <p:nvPr/>
        </p:nvPicPr>
        <p:blipFill rotWithShape="1">
          <a:blip r:embed="rId4">
            <a:alphaModFix/>
          </a:blip>
          <a:srcRect l="58609" t="63229" r="20694" b="5729"/>
          <a:stretch/>
        </p:blipFill>
        <p:spPr>
          <a:xfrm>
            <a:off x="3316397" y="2039719"/>
            <a:ext cx="785475" cy="785475"/>
          </a:xfrm>
          <a:prstGeom prst="ellipse">
            <a:avLst/>
          </a:prstGeom>
          <a:noFill/>
          <a:ln>
            <a:noFill/>
          </a:ln>
        </p:spPr>
      </p:pic>
      <p:grpSp>
        <p:nvGrpSpPr>
          <p:cNvPr id="101" name="Google Shape;101;p3"/>
          <p:cNvGrpSpPr/>
          <p:nvPr/>
        </p:nvGrpSpPr>
        <p:grpSpPr>
          <a:xfrm>
            <a:off x="6123743" y="2476767"/>
            <a:ext cx="1702684" cy="1936619"/>
            <a:chOff x="17945959" y="2417704"/>
            <a:chExt cx="2834700" cy="3224169"/>
          </a:xfrm>
        </p:grpSpPr>
        <p:sp>
          <p:nvSpPr>
            <p:cNvPr id="102" name="Google Shape;102;p3"/>
            <p:cNvSpPr/>
            <p:nvPr/>
          </p:nvSpPr>
          <p:spPr>
            <a:xfrm>
              <a:off x="18067309" y="2417704"/>
              <a:ext cx="2592000" cy="2592000"/>
            </a:xfrm>
            <a:prstGeom prst="ellipse">
              <a:avLst/>
            </a:prstGeom>
            <a:solidFill>
              <a:srgbClr val="FFFFFF"/>
            </a:solidFill>
            <a:ln w="38100" cap="flat" cmpd="sng">
              <a:solidFill>
                <a:srgbClr val="C48E88"/>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7200" b="0" i="0" u="none" strike="noStrike" cap="none">
                <a:solidFill>
                  <a:srgbClr val="FFFFFF"/>
                </a:solidFill>
                <a:latin typeface="Arial"/>
                <a:ea typeface="Arial"/>
                <a:cs typeface="Arial"/>
                <a:sym typeface="Arial"/>
              </a:endParaRPr>
            </a:p>
          </p:txBody>
        </p:sp>
        <p:sp>
          <p:nvSpPr>
            <p:cNvPr id="103" name="Google Shape;103;p3"/>
            <p:cNvSpPr txBox="1"/>
            <p:nvPr/>
          </p:nvSpPr>
          <p:spPr>
            <a:xfrm>
              <a:off x="17945959" y="2888772"/>
              <a:ext cx="2834700" cy="275310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050" i="0" u="none" strike="noStrike" cap="none">
                  <a:solidFill>
                    <a:srgbClr val="3F3F3F"/>
                  </a:solidFill>
                  <a:latin typeface="Georgia"/>
                  <a:ea typeface="Georgia"/>
                  <a:cs typeface="Georgia"/>
                  <a:sym typeface="Georgia"/>
                </a:rPr>
                <a:t>~42%</a:t>
              </a:r>
              <a:br>
                <a:rPr lang="en-US" sz="1050" i="0" u="none" strike="noStrike" cap="none">
                  <a:solidFill>
                    <a:srgbClr val="3F3F3F"/>
                  </a:solidFill>
                  <a:latin typeface="Georgia"/>
                  <a:ea typeface="Georgia"/>
                  <a:cs typeface="Georgia"/>
                  <a:sym typeface="Georgia"/>
                </a:rPr>
              </a:br>
              <a:r>
                <a:rPr lang="en-US" sz="1050" i="0" u="none" strike="noStrike" cap="none">
                  <a:solidFill>
                    <a:srgbClr val="3F3F3F"/>
                  </a:solidFill>
                  <a:latin typeface="Georgia"/>
                  <a:ea typeface="Georgia"/>
                  <a:cs typeface="Georgia"/>
                  <a:sym typeface="Georgia"/>
                </a:rPr>
                <a:t>of Canadian </a:t>
              </a:r>
              <a:endParaRPr sz="1050" i="0" u="none" strike="noStrike" cap="none">
                <a:solidFill>
                  <a:schemeClr val="dk1"/>
                </a:solidFill>
                <a:latin typeface="Georgia"/>
                <a:ea typeface="Georgia"/>
                <a:cs typeface="Georgia"/>
                <a:sym typeface="Georgia"/>
              </a:endParaRPr>
            </a:p>
            <a:p>
              <a:pPr marL="0" marR="0" lvl="0" indent="0" algn="ctr" rtl="0">
                <a:lnSpc>
                  <a:spcPct val="100000"/>
                </a:lnSpc>
                <a:spcBef>
                  <a:spcPts val="0"/>
                </a:spcBef>
                <a:spcAft>
                  <a:spcPts val="0"/>
                </a:spcAft>
                <a:buNone/>
              </a:pPr>
              <a:r>
                <a:rPr lang="en-US" sz="1050" i="0" u="none" strike="noStrike" cap="none">
                  <a:solidFill>
                    <a:srgbClr val="3F3F3F"/>
                  </a:solidFill>
                  <a:latin typeface="Georgia"/>
                  <a:ea typeface="Georgia"/>
                  <a:cs typeface="Georgia"/>
                  <a:sym typeface="Georgia"/>
                </a:rPr>
                <a:t>  jobs are at </a:t>
              </a:r>
              <a:br>
                <a:rPr lang="en-US" sz="1050" i="0" u="none" strike="noStrike" cap="none">
                  <a:solidFill>
                    <a:srgbClr val="3F3F3F"/>
                  </a:solidFill>
                  <a:latin typeface="Georgia"/>
                  <a:ea typeface="Georgia"/>
                  <a:cs typeface="Georgia"/>
                  <a:sym typeface="Georgia"/>
                </a:rPr>
              </a:br>
              <a:r>
                <a:rPr lang="en-US" sz="1050" b="1" i="0" u="none" strike="noStrike" cap="none">
                  <a:solidFill>
                    <a:srgbClr val="3F3F3F"/>
                  </a:solidFill>
                  <a:latin typeface="Georgia"/>
                  <a:ea typeface="Georgia"/>
                  <a:cs typeface="Georgia"/>
                  <a:sym typeface="Georgia"/>
                </a:rPr>
                <a:t>high-risk</a:t>
              </a:r>
              <a:r>
                <a:rPr lang="en-US" sz="1050" i="0" u="none" strike="noStrike" cap="none">
                  <a:solidFill>
                    <a:srgbClr val="3F3F3F"/>
                  </a:solidFill>
                  <a:latin typeface="Georgia"/>
                  <a:ea typeface="Georgia"/>
                  <a:cs typeface="Georgia"/>
                  <a:sym typeface="Georgia"/>
                </a:rPr>
                <a:t> </a:t>
              </a:r>
              <a:endParaRPr sz="1050" i="0" u="none" strike="noStrike" cap="none">
                <a:solidFill>
                  <a:srgbClr val="3F3F3F"/>
                </a:solidFill>
                <a:latin typeface="Georgia"/>
                <a:ea typeface="Georgia"/>
                <a:cs typeface="Georgia"/>
                <a:sym typeface="Georgia"/>
              </a:endParaRPr>
            </a:p>
            <a:p>
              <a:pPr marL="0" marR="0" lvl="0" indent="0" algn="ctr" rtl="0">
                <a:lnSpc>
                  <a:spcPct val="100000"/>
                </a:lnSpc>
                <a:spcBef>
                  <a:spcPts val="0"/>
                </a:spcBef>
                <a:spcAft>
                  <a:spcPts val="0"/>
                </a:spcAft>
                <a:buNone/>
              </a:pPr>
              <a:r>
                <a:rPr lang="en-US" sz="1050" i="0" u="none" strike="noStrike" cap="none">
                  <a:solidFill>
                    <a:srgbClr val="3F3F3F"/>
                  </a:solidFill>
                  <a:latin typeface="Georgia"/>
                  <a:ea typeface="Georgia"/>
                  <a:cs typeface="Georgia"/>
                  <a:sym typeface="Georgia"/>
                </a:rPr>
                <a:t>of automation </a:t>
              </a:r>
              <a:br>
                <a:rPr lang="en-US" sz="1050" i="0" u="none" strike="noStrike" cap="none">
                  <a:solidFill>
                    <a:srgbClr val="3F3F3F"/>
                  </a:solidFill>
                  <a:latin typeface="Georgia"/>
                  <a:ea typeface="Georgia"/>
                  <a:cs typeface="Georgia"/>
                  <a:sym typeface="Georgia"/>
                </a:rPr>
              </a:br>
              <a:r>
                <a:rPr lang="en-US" sz="1050" i="0" u="none" strike="noStrike" cap="none">
                  <a:solidFill>
                    <a:srgbClr val="3F3F3F"/>
                  </a:solidFill>
                  <a:latin typeface="Georgia"/>
                  <a:ea typeface="Georgia"/>
                  <a:cs typeface="Georgia"/>
                  <a:sym typeface="Georgia"/>
                </a:rPr>
                <a:t>by 2040</a:t>
              </a:r>
              <a:endParaRPr sz="1050" i="0" u="none" strike="noStrike" cap="none">
                <a:solidFill>
                  <a:srgbClr val="3F3F3F"/>
                </a:solidFill>
                <a:latin typeface="Georgia"/>
                <a:ea typeface="Georgia"/>
                <a:cs typeface="Georgia"/>
                <a:sym typeface="Georgia"/>
              </a:endParaRPr>
            </a:p>
          </p:txBody>
        </p:sp>
      </p:grpSp>
      <p:pic>
        <p:nvPicPr>
          <p:cNvPr id="104" name="Google Shape;104;p3" descr="https://pixabay.com/get/ee37b3062df41c22d2524518a34d4693e570e4d711ac104490f2c470a3e9b6bc/it-business-722950_1280.png"/>
          <p:cNvPicPr preferRelativeResize="0"/>
          <p:nvPr/>
        </p:nvPicPr>
        <p:blipFill rotWithShape="1">
          <a:blip r:embed="rId5">
            <a:alphaModFix/>
          </a:blip>
          <a:srcRect l="40552" t="60615" r="40367" b="20307"/>
          <a:stretch/>
        </p:blipFill>
        <p:spPr>
          <a:xfrm>
            <a:off x="5810194" y="1990528"/>
            <a:ext cx="876620" cy="8766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4"/>
          <p:cNvSpPr txBox="1">
            <a:spLocks noGrp="1"/>
          </p:cNvSpPr>
          <p:nvPr>
            <p:ph type="title"/>
          </p:nvPr>
        </p:nvSpPr>
        <p:spPr>
          <a:xfrm>
            <a:off x="320908" y="142876"/>
            <a:ext cx="8502300" cy="815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700"/>
              <a:buNone/>
            </a:pPr>
            <a:endParaRPr/>
          </a:p>
        </p:txBody>
      </p:sp>
      <p:sp>
        <p:nvSpPr>
          <p:cNvPr id="110" name="Google Shape;110;p4"/>
          <p:cNvSpPr txBox="1">
            <a:spLocks noGrp="1"/>
          </p:cNvSpPr>
          <p:nvPr>
            <p:ph type="body" idx="1"/>
          </p:nvPr>
        </p:nvSpPr>
        <p:spPr>
          <a:xfrm>
            <a:off x="320040" y="1200152"/>
            <a:ext cx="8503800" cy="3186600"/>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Clr>
                <a:schemeClr val="dk1"/>
              </a:buClr>
              <a:buSzPts val="700"/>
              <a:buNone/>
            </a:pPr>
            <a:endParaRPr/>
          </a:p>
        </p:txBody>
      </p:sp>
      <p:pic>
        <p:nvPicPr>
          <p:cNvPr id="111" name="Google Shape;111;p4"/>
          <p:cNvPicPr preferRelativeResize="0"/>
          <p:nvPr/>
        </p:nvPicPr>
        <p:blipFill rotWithShape="1">
          <a:blip r:embed="rId3">
            <a:alphaModFix/>
          </a:blip>
          <a:srcRect/>
          <a:stretch/>
        </p:blipFill>
        <p:spPr>
          <a:xfrm>
            <a:off x="3035"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5"/>
          <p:cNvSpPr txBox="1">
            <a:spLocks noGrp="1"/>
          </p:cNvSpPr>
          <p:nvPr>
            <p:ph type="title"/>
          </p:nvPr>
        </p:nvSpPr>
        <p:spPr>
          <a:xfrm>
            <a:off x="320908" y="142876"/>
            <a:ext cx="8502300" cy="815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700"/>
              <a:buNone/>
            </a:pPr>
            <a:r>
              <a:rPr lang="en-US">
                <a:solidFill>
                  <a:srgbClr val="4E5B73"/>
                </a:solidFill>
              </a:rPr>
              <a:t>Leadership based on ten digital standards</a:t>
            </a:r>
            <a:endParaRPr>
              <a:solidFill>
                <a:srgbClr val="4E5B73"/>
              </a:solidFill>
            </a:endParaRPr>
          </a:p>
        </p:txBody>
      </p:sp>
      <p:sp>
        <p:nvSpPr>
          <p:cNvPr id="148" name="Google Shape;148;p5"/>
          <p:cNvSpPr/>
          <p:nvPr/>
        </p:nvSpPr>
        <p:spPr>
          <a:xfrm>
            <a:off x="320900" y="1003525"/>
            <a:ext cx="24420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5"/>
          <p:cNvSpPr/>
          <p:nvPr/>
        </p:nvSpPr>
        <p:spPr>
          <a:xfrm>
            <a:off x="346675" y="140792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1</a:t>
            </a:r>
            <a:endParaRPr sz="1400" b="0" i="0" u="none" strike="noStrike" cap="none">
              <a:solidFill>
                <a:schemeClr val="accent2"/>
              </a:solidFill>
              <a:latin typeface="Georgia"/>
              <a:ea typeface="Georgia"/>
              <a:cs typeface="Georgia"/>
              <a:sym typeface="Georgia"/>
            </a:endParaRPr>
          </a:p>
        </p:txBody>
      </p:sp>
      <p:sp>
        <p:nvSpPr>
          <p:cNvPr id="150" name="Google Shape;150;p5"/>
          <p:cNvSpPr/>
          <p:nvPr/>
        </p:nvSpPr>
        <p:spPr>
          <a:xfrm>
            <a:off x="346675" y="196340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2</a:t>
            </a:r>
            <a:endParaRPr sz="1400" b="0" i="0" u="none" strike="noStrike" cap="none">
              <a:solidFill>
                <a:schemeClr val="accent2"/>
              </a:solidFill>
              <a:latin typeface="Georgia"/>
              <a:ea typeface="Georgia"/>
              <a:cs typeface="Georgia"/>
              <a:sym typeface="Georgia"/>
            </a:endParaRPr>
          </a:p>
        </p:txBody>
      </p:sp>
      <p:sp>
        <p:nvSpPr>
          <p:cNvPr id="151" name="Google Shape;151;p5"/>
          <p:cNvSpPr/>
          <p:nvPr/>
        </p:nvSpPr>
        <p:spPr>
          <a:xfrm>
            <a:off x="346675" y="25188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3</a:t>
            </a:r>
            <a:endParaRPr sz="1400" b="0" i="0" u="none" strike="noStrike" cap="none">
              <a:solidFill>
                <a:schemeClr val="accent2"/>
              </a:solidFill>
              <a:latin typeface="Georgia"/>
              <a:ea typeface="Georgia"/>
              <a:cs typeface="Georgia"/>
              <a:sym typeface="Georgia"/>
            </a:endParaRPr>
          </a:p>
        </p:txBody>
      </p:sp>
      <p:sp>
        <p:nvSpPr>
          <p:cNvPr id="152" name="Google Shape;152;p5"/>
          <p:cNvSpPr/>
          <p:nvPr/>
        </p:nvSpPr>
        <p:spPr>
          <a:xfrm>
            <a:off x="346675" y="307435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4</a:t>
            </a:r>
            <a:endParaRPr sz="1400" b="0" i="0" u="none" strike="noStrike" cap="none">
              <a:solidFill>
                <a:schemeClr val="accent2"/>
              </a:solidFill>
              <a:latin typeface="Georgia"/>
              <a:ea typeface="Georgia"/>
              <a:cs typeface="Georgia"/>
              <a:sym typeface="Georgia"/>
            </a:endParaRPr>
          </a:p>
        </p:txBody>
      </p:sp>
      <p:sp>
        <p:nvSpPr>
          <p:cNvPr id="153" name="Google Shape;153;p5"/>
          <p:cNvSpPr/>
          <p:nvPr/>
        </p:nvSpPr>
        <p:spPr>
          <a:xfrm>
            <a:off x="346675" y="362982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5</a:t>
            </a:r>
            <a:endParaRPr sz="1400" b="0" i="0" u="none" strike="noStrike" cap="none">
              <a:solidFill>
                <a:schemeClr val="accent2"/>
              </a:solidFill>
              <a:latin typeface="Georgia"/>
              <a:ea typeface="Georgia"/>
              <a:cs typeface="Georgia"/>
              <a:sym typeface="Georgia"/>
            </a:endParaRPr>
          </a:p>
        </p:txBody>
      </p:sp>
      <p:sp>
        <p:nvSpPr>
          <p:cNvPr id="154" name="Google Shape;154;p5"/>
          <p:cNvSpPr/>
          <p:nvPr/>
        </p:nvSpPr>
        <p:spPr>
          <a:xfrm>
            <a:off x="4892625" y="140792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6</a:t>
            </a:r>
            <a:endParaRPr sz="1400" b="0" i="0" u="none" strike="noStrike" cap="none">
              <a:solidFill>
                <a:schemeClr val="accent2"/>
              </a:solidFill>
              <a:latin typeface="Georgia"/>
              <a:ea typeface="Georgia"/>
              <a:cs typeface="Georgia"/>
              <a:sym typeface="Georgia"/>
            </a:endParaRPr>
          </a:p>
        </p:txBody>
      </p:sp>
      <p:sp>
        <p:nvSpPr>
          <p:cNvPr id="155" name="Google Shape;155;p5"/>
          <p:cNvSpPr/>
          <p:nvPr/>
        </p:nvSpPr>
        <p:spPr>
          <a:xfrm>
            <a:off x="4892625" y="196340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7</a:t>
            </a:r>
            <a:endParaRPr sz="1400" b="0" i="0" u="none" strike="noStrike" cap="none">
              <a:solidFill>
                <a:schemeClr val="accent2"/>
              </a:solidFill>
              <a:latin typeface="Georgia"/>
              <a:ea typeface="Georgia"/>
              <a:cs typeface="Georgia"/>
              <a:sym typeface="Georgia"/>
            </a:endParaRPr>
          </a:p>
        </p:txBody>
      </p:sp>
      <p:sp>
        <p:nvSpPr>
          <p:cNvPr id="156" name="Google Shape;156;p5"/>
          <p:cNvSpPr/>
          <p:nvPr/>
        </p:nvSpPr>
        <p:spPr>
          <a:xfrm>
            <a:off x="4892625" y="25188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8</a:t>
            </a:r>
            <a:endParaRPr sz="1400" b="0" i="0" u="none" strike="noStrike" cap="none">
              <a:solidFill>
                <a:schemeClr val="accent2"/>
              </a:solidFill>
              <a:latin typeface="Georgia"/>
              <a:ea typeface="Georgia"/>
              <a:cs typeface="Georgia"/>
              <a:sym typeface="Georgia"/>
            </a:endParaRPr>
          </a:p>
        </p:txBody>
      </p:sp>
      <p:sp>
        <p:nvSpPr>
          <p:cNvPr id="157" name="Google Shape;157;p5"/>
          <p:cNvSpPr/>
          <p:nvPr/>
        </p:nvSpPr>
        <p:spPr>
          <a:xfrm>
            <a:off x="4892625" y="3074350"/>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Georgia"/>
                <a:ea typeface="Georgia"/>
                <a:cs typeface="Georgia"/>
                <a:sym typeface="Georgia"/>
              </a:rPr>
              <a:t>9</a:t>
            </a:r>
            <a:endParaRPr sz="1400" b="0" i="0" u="none" strike="noStrike" cap="none">
              <a:solidFill>
                <a:schemeClr val="accent2"/>
              </a:solidFill>
              <a:latin typeface="Georgia"/>
              <a:ea typeface="Georgia"/>
              <a:cs typeface="Georgia"/>
              <a:sym typeface="Georgia"/>
            </a:endParaRPr>
          </a:p>
        </p:txBody>
      </p:sp>
      <p:sp>
        <p:nvSpPr>
          <p:cNvPr id="158" name="Google Shape;158;p5"/>
          <p:cNvSpPr txBox="1"/>
          <p:nvPr/>
        </p:nvSpPr>
        <p:spPr>
          <a:xfrm>
            <a:off x="728575" y="1361875"/>
            <a:ext cx="23985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Design with users</a:t>
            </a:r>
            <a:endParaRPr sz="1400" b="0" i="0" u="none" strike="noStrike" cap="none">
              <a:solidFill>
                <a:srgbClr val="000000"/>
              </a:solidFill>
              <a:latin typeface="Arial"/>
              <a:ea typeface="Arial"/>
              <a:cs typeface="Arial"/>
              <a:sym typeface="Arial"/>
            </a:endParaRPr>
          </a:p>
        </p:txBody>
      </p:sp>
      <p:sp>
        <p:nvSpPr>
          <p:cNvPr id="159" name="Google Shape;159;p5"/>
          <p:cNvSpPr txBox="1"/>
          <p:nvPr/>
        </p:nvSpPr>
        <p:spPr>
          <a:xfrm>
            <a:off x="728575" y="1963400"/>
            <a:ext cx="3360600" cy="38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Iterate and improve frequently</a:t>
            </a:r>
            <a:endParaRPr sz="1400" b="0" i="0" u="none" strike="noStrike" cap="none">
              <a:solidFill>
                <a:schemeClr val="dk1"/>
              </a:solidFill>
              <a:latin typeface="Arial"/>
              <a:ea typeface="Arial"/>
              <a:cs typeface="Arial"/>
              <a:sym typeface="Arial"/>
            </a:endParaRPr>
          </a:p>
        </p:txBody>
      </p:sp>
      <p:sp>
        <p:nvSpPr>
          <p:cNvPr id="160" name="Google Shape;160;p5"/>
          <p:cNvSpPr txBox="1"/>
          <p:nvPr/>
        </p:nvSpPr>
        <p:spPr>
          <a:xfrm>
            <a:off x="728575" y="2472825"/>
            <a:ext cx="36963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Work in the open by default</a:t>
            </a:r>
            <a:endParaRPr sz="1400" b="0" i="0" u="none" strike="noStrike" cap="none">
              <a:solidFill>
                <a:schemeClr val="dk1"/>
              </a:solidFill>
              <a:latin typeface="Arial"/>
              <a:ea typeface="Arial"/>
              <a:cs typeface="Arial"/>
              <a:sym typeface="Arial"/>
            </a:endParaRPr>
          </a:p>
        </p:txBody>
      </p:sp>
      <p:sp>
        <p:nvSpPr>
          <p:cNvPr id="161" name="Google Shape;161;p5"/>
          <p:cNvSpPr txBox="1"/>
          <p:nvPr/>
        </p:nvSpPr>
        <p:spPr>
          <a:xfrm>
            <a:off x="728575" y="3028300"/>
            <a:ext cx="36963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Use open standards and solutions</a:t>
            </a:r>
            <a:endParaRPr sz="1400" b="0" i="0" u="none" strike="noStrike" cap="none">
              <a:solidFill>
                <a:schemeClr val="dk1"/>
              </a:solidFill>
              <a:latin typeface="Arial"/>
              <a:ea typeface="Arial"/>
              <a:cs typeface="Arial"/>
              <a:sym typeface="Arial"/>
            </a:endParaRPr>
          </a:p>
        </p:txBody>
      </p:sp>
      <p:sp>
        <p:nvSpPr>
          <p:cNvPr id="162" name="Google Shape;162;p5"/>
          <p:cNvSpPr txBox="1"/>
          <p:nvPr/>
        </p:nvSpPr>
        <p:spPr>
          <a:xfrm>
            <a:off x="728575" y="3537725"/>
            <a:ext cx="36963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Address security and privacy risks</a:t>
            </a:r>
            <a:endParaRPr sz="1400" b="0" i="0" u="none" strike="noStrike" cap="none">
              <a:solidFill>
                <a:schemeClr val="dk1"/>
              </a:solidFill>
              <a:latin typeface="Arial"/>
              <a:ea typeface="Arial"/>
              <a:cs typeface="Arial"/>
              <a:sym typeface="Arial"/>
            </a:endParaRPr>
          </a:p>
        </p:txBody>
      </p:sp>
      <p:sp>
        <p:nvSpPr>
          <p:cNvPr id="163" name="Google Shape;163;p5"/>
          <p:cNvSpPr txBox="1"/>
          <p:nvPr/>
        </p:nvSpPr>
        <p:spPr>
          <a:xfrm>
            <a:off x="5356175" y="1361875"/>
            <a:ext cx="39120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Build in accessibility from the start</a:t>
            </a:r>
            <a:endParaRPr sz="1400" b="0" i="0" u="none" strike="noStrike" cap="none">
              <a:solidFill>
                <a:schemeClr val="dk1"/>
              </a:solidFill>
              <a:latin typeface="Arial"/>
              <a:ea typeface="Arial"/>
              <a:cs typeface="Arial"/>
              <a:sym typeface="Arial"/>
            </a:endParaRPr>
          </a:p>
        </p:txBody>
      </p:sp>
      <p:sp>
        <p:nvSpPr>
          <p:cNvPr id="164" name="Google Shape;164;p5"/>
          <p:cNvSpPr txBox="1"/>
          <p:nvPr/>
        </p:nvSpPr>
        <p:spPr>
          <a:xfrm>
            <a:off x="5356175" y="1830350"/>
            <a:ext cx="3696300" cy="64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Empower staff to deliver better services</a:t>
            </a:r>
            <a:endParaRPr sz="1400" b="0" i="0" u="none" strike="noStrike" cap="none">
              <a:solidFill>
                <a:schemeClr val="dk1"/>
              </a:solidFill>
              <a:latin typeface="Arial"/>
              <a:ea typeface="Arial"/>
              <a:cs typeface="Arial"/>
              <a:sym typeface="Arial"/>
            </a:endParaRPr>
          </a:p>
        </p:txBody>
      </p:sp>
      <p:sp>
        <p:nvSpPr>
          <p:cNvPr id="165" name="Google Shape;165;p5"/>
          <p:cNvSpPr txBox="1"/>
          <p:nvPr/>
        </p:nvSpPr>
        <p:spPr>
          <a:xfrm>
            <a:off x="5356175" y="2516325"/>
            <a:ext cx="36963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Be good data stewards</a:t>
            </a:r>
            <a:endParaRPr sz="1400" b="0" i="0" u="none" strike="noStrike" cap="none">
              <a:solidFill>
                <a:schemeClr val="dk1"/>
              </a:solidFill>
              <a:latin typeface="Arial"/>
              <a:ea typeface="Arial"/>
              <a:cs typeface="Arial"/>
              <a:sym typeface="Arial"/>
            </a:endParaRPr>
          </a:p>
        </p:txBody>
      </p:sp>
      <p:sp>
        <p:nvSpPr>
          <p:cNvPr id="166" name="Google Shape;166;p5"/>
          <p:cNvSpPr txBox="1"/>
          <p:nvPr/>
        </p:nvSpPr>
        <p:spPr>
          <a:xfrm>
            <a:off x="5356175" y="3028300"/>
            <a:ext cx="24759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Design ethical services</a:t>
            </a:r>
            <a:endParaRPr sz="1400" b="0" i="0" u="none" strike="noStrike" cap="none">
              <a:solidFill>
                <a:schemeClr val="dk1"/>
              </a:solidFill>
              <a:latin typeface="Arial"/>
              <a:ea typeface="Arial"/>
              <a:cs typeface="Arial"/>
              <a:sym typeface="Arial"/>
            </a:endParaRPr>
          </a:p>
        </p:txBody>
      </p:sp>
      <p:sp>
        <p:nvSpPr>
          <p:cNvPr id="167" name="Google Shape;167;p5"/>
          <p:cNvSpPr/>
          <p:nvPr/>
        </p:nvSpPr>
        <p:spPr>
          <a:xfrm>
            <a:off x="4892625" y="3583775"/>
            <a:ext cx="381900" cy="38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accent2"/>
              </a:solidFill>
              <a:latin typeface="Georgia"/>
              <a:ea typeface="Georgia"/>
              <a:cs typeface="Georgia"/>
              <a:sym typeface="Georgia"/>
            </a:endParaRPr>
          </a:p>
        </p:txBody>
      </p:sp>
      <p:sp>
        <p:nvSpPr>
          <p:cNvPr id="168" name="Google Shape;168;p5"/>
          <p:cNvSpPr txBox="1"/>
          <p:nvPr/>
        </p:nvSpPr>
        <p:spPr>
          <a:xfrm>
            <a:off x="4920925" y="3583775"/>
            <a:ext cx="381900" cy="38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Georgia"/>
                <a:ea typeface="Georgia"/>
                <a:cs typeface="Georgia"/>
                <a:sym typeface="Georgia"/>
              </a:rPr>
              <a:t>10</a:t>
            </a:r>
            <a:endParaRPr sz="1200" b="0" i="0" u="none" strike="noStrike" cap="none">
              <a:solidFill>
                <a:srgbClr val="000000"/>
              </a:solidFill>
              <a:latin typeface="Georgia"/>
              <a:ea typeface="Georgia"/>
              <a:cs typeface="Georgia"/>
              <a:sym typeface="Georgia"/>
            </a:endParaRPr>
          </a:p>
        </p:txBody>
      </p:sp>
      <p:sp>
        <p:nvSpPr>
          <p:cNvPr id="169" name="Google Shape;169;p5"/>
          <p:cNvSpPr txBox="1"/>
          <p:nvPr/>
        </p:nvSpPr>
        <p:spPr>
          <a:xfrm>
            <a:off x="5356175" y="3583775"/>
            <a:ext cx="2475900" cy="4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Georgia"/>
                <a:ea typeface="Georgia"/>
                <a:cs typeface="Georgia"/>
                <a:sym typeface="Georgia"/>
              </a:rPr>
              <a:t>Collaborate widely</a:t>
            </a: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p:nvPr/>
        </p:nvSpPr>
        <p:spPr>
          <a:xfrm>
            <a:off x="327074" y="73855"/>
            <a:ext cx="6984609" cy="55399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4E5B73"/>
                </a:solidFill>
                <a:latin typeface="Georgia"/>
                <a:ea typeface="Georgia"/>
                <a:cs typeface="Georgia"/>
                <a:sym typeface="Georgia"/>
              </a:rPr>
              <a:t>Digital Academy: the overview</a:t>
            </a:r>
            <a:endParaRPr sz="3000" b="0" i="0" u="none" strike="noStrike" cap="none">
              <a:solidFill>
                <a:srgbClr val="4E5B73"/>
              </a:solidFill>
              <a:latin typeface="Georgia"/>
              <a:ea typeface="Georgia"/>
              <a:cs typeface="Georgia"/>
              <a:sym typeface="Georgia"/>
            </a:endParaRPr>
          </a:p>
        </p:txBody>
      </p:sp>
      <p:sp>
        <p:nvSpPr>
          <p:cNvPr id="175" name="Google Shape;175;p6"/>
          <p:cNvSpPr/>
          <p:nvPr/>
        </p:nvSpPr>
        <p:spPr>
          <a:xfrm>
            <a:off x="2192298" y="181478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accent1"/>
              </a:solidFill>
              <a:latin typeface="Arial"/>
              <a:ea typeface="Arial"/>
              <a:cs typeface="Arial"/>
              <a:sym typeface="Arial"/>
            </a:endParaRPr>
          </a:p>
        </p:txBody>
      </p:sp>
      <p:pic>
        <p:nvPicPr>
          <p:cNvPr id="176" name="Google Shape;176;p6" descr="keynote, lesson, presentation, report, statistics icon"/>
          <p:cNvPicPr preferRelativeResize="0"/>
          <p:nvPr/>
        </p:nvPicPr>
        <p:blipFill rotWithShape="1">
          <a:blip r:embed="rId3">
            <a:alphaModFix/>
          </a:blip>
          <a:srcRect/>
          <a:stretch/>
        </p:blipFill>
        <p:spPr>
          <a:xfrm>
            <a:off x="5513786" y="3725209"/>
            <a:ext cx="542015" cy="542015"/>
          </a:xfrm>
          <a:prstGeom prst="rect">
            <a:avLst/>
          </a:prstGeom>
          <a:noFill/>
          <a:ln>
            <a:noFill/>
          </a:ln>
        </p:spPr>
      </p:pic>
      <p:sp>
        <p:nvSpPr>
          <p:cNvPr id="177" name="Google Shape;177;p6"/>
          <p:cNvSpPr txBox="1"/>
          <p:nvPr/>
        </p:nvSpPr>
        <p:spPr>
          <a:xfrm>
            <a:off x="472675" y="1787757"/>
            <a:ext cx="1707300" cy="690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Foundations</a:t>
            </a:r>
            <a:endParaRPr sz="1050" b="1" i="0" u="none" strike="noStrike" cap="none">
              <a:solidFill>
                <a:srgbClr val="3F3F3F"/>
              </a:solidFill>
              <a:latin typeface="Georgia"/>
              <a:ea typeface="Georgia"/>
              <a:cs typeface="Georgia"/>
              <a:sym typeface="Georgia"/>
            </a:endParaRPr>
          </a:p>
          <a:p>
            <a:pPr marL="0" marR="0" lvl="0" indent="0" algn="r"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digital open learning and Digital 101 for all public servants</a:t>
            </a:r>
            <a:endParaRPr sz="1050" b="0" i="0" u="none" strike="noStrike" cap="none">
              <a:solidFill>
                <a:srgbClr val="3F3F3F"/>
              </a:solidFill>
              <a:latin typeface="Georgia"/>
              <a:ea typeface="Georgia"/>
              <a:cs typeface="Georgia"/>
              <a:sym typeface="Georgia"/>
            </a:endParaRPr>
          </a:p>
        </p:txBody>
      </p:sp>
      <p:sp>
        <p:nvSpPr>
          <p:cNvPr id="178" name="Google Shape;178;p6"/>
          <p:cNvSpPr/>
          <p:nvPr/>
        </p:nvSpPr>
        <p:spPr>
          <a:xfrm>
            <a:off x="4104965" y="627842"/>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sp>
        <p:nvSpPr>
          <p:cNvPr id="179" name="Google Shape;179;p6"/>
          <p:cNvSpPr txBox="1"/>
          <p:nvPr/>
        </p:nvSpPr>
        <p:spPr>
          <a:xfrm>
            <a:off x="4984384" y="669608"/>
            <a:ext cx="2169900" cy="41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Premium </a:t>
            </a:r>
            <a:endParaRPr sz="1050" b="1" i="0" u="none" strike="noStrike" cap="none">
              <a:solidFill>
                <a:srgbClr val="3F3F3F"/>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to build organizational capacity</a:t>
            </a:r>
            <a:endParaRPr sz="1050" b="0" i="0" u="none" strike="noStrike" cap="none">
              <a:solidFill>
                <a:srgbClr val="3F3F3F"/>
              </a:solidFill>
              <a:latin typeface="Georgia"/>
              <a:ea typeface="Georgia"/>
              <a:cs typeface="Georgia"/>
              <a:sym typeface="Georgia"/>
            </a:endParaRPr>
          </a:p>
        </p:txBody>
      </p:sp>
      <p:pic>
        <p:nvPicPr>
          <p:cNvPr id="180" name="Google Shape;180;p6" descr="contacts, customers, family, group, team icon"/>
          <p:cNvPicPr preferRelativeResize="0"/>
          <p:nvPr/>
        </p:nvPicPr>
        <p:blipFill rotWithShape="1">
          <a:blip r:embed="rId4">
            <a:alphaModFix/>
          </a:blip>
          <a:srcRect/>
          <a:stretch/>
        </p:blipFill>
        <p:spPr>
          <a:xfrm>
            <a:off x="4252108" y="761175"/>
            <a:ext cx="542699" cy="542700"/>
          </a:xfrm>
          <a:prstGeom prst="rect">
            <a:avLst/>
          </a:prstGeom>
          <a:noFill/>
          <a:ln>
            <a:noFill/>
          </a:ln>
        </p:spPr>
      </p:pic>
      <p:sp>
        <p:nvSpPr>
          <p:cNvPr id="181" name="Google Shape;181;p6"/>
          <p:cNvSpPr/>
          <p:nvPr/>
        </p:nvSpPr>
        <p:spPr>
          <a:xfrm>
            <a:off x="4104965" y="211070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sp>
        <p:nvSpPr>
          <p:cNvPr id="182" name="Google Shape;182;p6"/>
          <p:cNvSpPr txBox="1"/>
          <p:nvPr/>
        </p:nvSpPr>
        <p:spPr>
          <a:xfrm>
            <a:off x="441571" y="3478241"/>
            <a:ext cx="2463000" cy="415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Certification and aftercare </a:t>
            </a:r>
            <a:endParaRPr sz="1050" b="1" i="0" u="none" strike="noStrike" cap="none">
              <a:solidFill>
                <a:srgbClr val="3F3F3F"/>
              </a:solidFill>
              <a:latin typeface="Georgia"/>
              <a:ea typeface="Georgia"/>
              <a:cs typeface="Georgia"/>
              <a:sym typeface="Georgia"/>
            </a:endParaRPr>
          </a:p>
          <a:p>
            <a:pPr marL="0" marR="0" lvl="0" indent="0" algn="r"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to provide access to tools and communities</a:t>
            </a:r>
            <a:endParaRPr sz="1050" b="0" i="0" u="none" strike="noStrike" cap="none">
              <a:solidFill>
                <a:srgbClr val="3F3F3F"/>
              </a:solidFill>
              <a:latin typeface="Georgia"/>
              <a:ea typeface="Georgia"/>
              <a:cs typeface="Georgia"/>
              <a:sym typeface="Georgia"/>
            </a:endParaRPr>
          </a:p>
        </p:txBody>
      </p:sp>
      <p:sp>
        <p:nvSpPr>
          <p:cNvPr id="183" name="Google Shape;183;p6"/>
          <p:cNvSpPr/>
          <p:nvPr/>
        </p:nvSpPr>
        <p:spPr>
          <a:xfrm>
            <a:off x="5366300" y="3552407"/>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sp>
        <p:nvSpPr>
          <p:cNvPr id="184" name="Google Shape;184;p6"/>
          <p:cNvSpPr txBox="1"/>
          <p:nvPr/>
        </p:nvSpPr>
        <p:spPr>
          <a:xfrm>
            <a:off x="6789301" y="1739085"/>
            <a:ext cx="2354700" cy="41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Leadership </a:t>
            </a:r>
            <a:endParaRPr sz="1050" b="1" i="0" u="none" strike="noStrike" cap="none">
              <a:solidFill>
                <a:srgbClr val="3F3F3F"/>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to lead and implement digital transformation</a:t>
            </a:r>
            <a:endParaRPr sz="1050" b="0" i="0" u="none" strike="noStrike" cap="none">
              <a:solidFill>
                <a:srgbClr val="3F3F3F"/>
              </a:solidFill>
              <a:latin typeface="Georgia"/>
              <a:ea typeface="Georgia"/>
              <a:cs typeface="Georgia"/>
              <a:sym typeface="Georgia"/>
            </a:endParaRPr>
          </a:p>
        </p:txBody>
      </p:sp>
      <p:sp>
        <p:nvSpPr>
          <p:cNvPr id="185" name="Google Shape;185;p6"/>
          <p:cNvSpPr/>
          <p:nvPr/>
        </p:nvSpPr>
        <p:spPr>
          <a:xfrm>
            <a:off x="5952314" y="181478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sp>
        <p:nvSpPr>
          <p:cNvPr id="186" name="Google Shape;186;p6"/>
          <p:cNvSpPr txBox="1"/>
          <p:nvPr/>
        </p:nvSpPr>
        <p:spPr>
          <a:xfrm>
            <a:off x="6203287" y="3478241"/>
            <a:ext cx="2172000" cy="57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Practicum</a:t>
            </a:r>
            <a:r>
              <a:rPr lang="en-US" sz="1050" b="0" i="0" u="none" strike="noStrike" cap="none">
                <a:solidFill>
                  <a:srgbClr val="3F3F3F"/>
                </a:solidFill>
                <a:latin typeface="Georgia"/>
                <a:ea typeface="Georgia"/>
                <a:cs typeface="Georgia"/>
                <a:sym typeface="Georgia"/>
              </a:rPr>
              <a:t> </a:t>
            </a:r>
            <a:endParaRPr sz="1050" b="0" i="0" u="none" strike="noStrike" cap="none">
              <a:solidFill>
                <a:srgbClr val="3F3F3F"/>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to connect leaders and practitioners around problems</a:t>
            </a:r>
            <a:endParaRPr sz="1050" b="0" i="0" u="none" strike="noStrike" cap="none">
              <a:solidFill>
                <a:srgbClr val="3F3F3F"/>
              </a:solidFill>
              <a:latin typeface="Georgia"/>
              <a:ea typeface="Georgia"/>
              <a:cs typeface="Georgia"/>
              <a:sym typeface="Georgia"/>
            </a:endParaRPr>
          </a:p>
        </p:txBody>
      </p:sp>
      <p:pic>
        <p:nvPicPr>
          <p:cNvPr id="187" name="Google Shape;187;p6" descr="application, check, clipboard, confirm, correct icon"/>
          <p:cNvPicPr preferRelativeResize="0"/>
          <p:nvPr/>
        </p:nvPicPr>
        <p:blipFill rotWithShape="1">
          <a:blip r:embed="rId5">
            <a:alphaModFix/>
          </a:blip>
          <a:srcRect/>
          <a:stretch/>
        </p:blipFill>
        <p:spPr>
          <a:xfrm>
            <a:off x="2338337" y="1935513"/>
            <a:ext cx="542700" cy="542700"/>
          </a:xfrm>
          <a:prstGeom prst="rect">
            <a:avLst/>
          </a:prstGeom>
          <a:noFill/>
          <a:ln>
            <a:noFill/>
          </a:ln>
        </p:spPr>
      </p:pic>
      <p:pic>
        <p:nvPicPr>
          <p:cNvPr id="188" name="Google Shape;188;p6" descr="bag, briefcase, business, career, job icon"/>
          <p:cNvPicPr preferRelativeResize="0"/>
          <p:nvPr/>
        </p:nvPicPr>
        <p:blipFill rotWithShape="1">
          <a:blip r:embed="rId6">
            <a:alphaModFix/>
          </a:blip>
          <a:srcRect/>
          <a:stretch/>
        </p:blipFill>
        <p:spPr>
          <a:xfrm>
            <a:off x="6113010" y="1929677"/>
            <a:ext cx="542700" cy="542700"/>
          </a:xfrm>
          <a:prstGeom prst="rect">
            <a:avLst/>
          </a:prstGeom>
          <a:noFill/>
          <a:ln>
            <a:noFill/>
          </a:ln>
        </p:spPr>
      </p:pic>
      <p:pic>
        <p:nvPicPr>
          <p:cNvPr id="189" name="Google Shape;189;p6" descr="control, drag, mix, random, shuffle icon"/>
          <p:cNvPicPr preferRelativeResize="0"/>
          <p:nvPr/>
        </p:nvPicPr>
        <p:blipFill rotWithShape="1">
          <a:blip r:embed="rId7">
            <a:alphaModFix/>
          </a:blip>
          <a:srcRect/>
          <a:stretch/>
        </p:blipFill>
        <p:spPr>
          <a:xfrm>
            <a:off x="3085851" y="3674982"/>
            <a:ext cx="542700" cy="542700"/>
          </a:xfrm>
          <a:prstGeom prst="rect">
            <a:avLst/>
          </a:prstGeom>
          <a:noFill/>
          <a:ln>
            <a:noFill/>
          </a:ln>
        </p:spPr>
      </p:pic>
      <p:cxnSp>
        <p:nvCxnSpPr>
          <p:cNvPr id="190" name="Google Shape;190;p6"/>
          <p:cNvCxnSpPr>
            <a:stCxn id="175" idx="6"/>
          </p:cNvCxnSpPr>
          <p:nvPr/>
        </p:nvCxnSpPr>
        <p:spPr>
          <a:xfrm>
            <a:off x="3029298" y="2233289"/>
            <a:ext cx="1075800" cy="295800"/>
          </a:xfrm>
          <a:prstGeom prst="straightConnector1">
            <a:avLst/>
          </a:prstGeom>
          <a:noFill/>
          <a:ln w="12700" cap="flat" cmpd="sng">
            <a:solidFill>
              <a:schemeClr val="accent1"/>
            </a:solidFill>
            <a:prstDash val="solid"/>
            <a:round/>
            <a:headEnd type="none" w="sm" len="sm"/>
            <a:tailEnd type="none" w="sm" len="sm"/>
          </a:ln>
        </p:spPr>
      </p:cxnSp>
      <p:cxnSp>
        <p:nvCxnSpPr>
          <p:cNvPr id="191" name="Google Shape;191;p6"/>
          <p:cNvCxnSpPr>
            <a:stCxn id="178" idx="4"/>
            <a:endCxn id="181" idx="0"/>
          </p:cNvCxnSpPr>
          <p:nvPr/>
        </p:nvCxnSpPr>
        <p:spPr>
          <a:xfrm>
            <a:off x="4523465" y="1464842"/>
            <a:ext cx="0" cy="645900"/>
          </a:xfrm>
          <a:prstGeom prst="straightConnector1">
            <a:avLst/>
          </a:prstGeom>
          <a:noFill/>
          <a:ln w="12700" cap="flat" cmpd="sng">
            <a:solidFill>
              <a:schemeClr val="accent1"/>
            </a:solidFill>
            <a:prstDash val="solid"/>
            <a:round/>
            <a:headEnd type="none" w="sm" len="sm"/>
            <a:tailEnd type="none" w="sm" len="sm"/>
          </a:ln>
        </p:spPr>
      </p:cxnSp>
      <p:cxnSp>
        <p:nvCxnSpPr>
          <p:cNvPr id="192" name="Google Shape;192;p6"/>
          <p:cNvCxnSpPr>
            <a:stCxn id="181" idx="5"/>
            <a:endCxn id="183" idx="1"/>
          </p:cNvCxnSpPr>
          <p:nvPr/>
        </p:nvCxnSpPr>
        <p:spPr>
          <a:xfrm>
            <a:off x="4819389" y="2825133"/>
            <a:ext cx="669600" cy="849900"/>
          </a:xfrm>
          <a:prstGeom prst="straightConnector1">
            <a:avLst/>
          </a:prstGeom>
          <a:noFill/>
          <a:ln w="12700" cap="flat" cmpd="sng">
            <a:solidFill>
              <a:schemeClr val="accent1"/>
            </a:solidFill>
            <a:prstDash val="solid"/>
            <a:round/>
            <a:headEnd type="none" w="sm" len="sm"/>
            <a:tailEnd type="none" w="sm" len="sm"/>
          </a:ln>
        </p:spPr>
      </p:cxnSp>
      <p:cxnSp>
        <p:nvCxnSpPr>
          <p:cNvPr id="193" name="Google Shape;193;p6"/>
          <p:cNvCxnSpPr>
            <a:endCxn id="185" idx="2"/>
          </p:cNvCxnSpPr>
          <p:nvPr/>
        </p:nvCxnSpPr>
        <p:spPr>
          <a:xfrm rot="10800000" flipH="1">
            <a:off x="4941914" y="2233289"/>
            <a:ext cx="1010400" cy="295800"/>
          </a:xfrm>
          <a:prstGeom prst="straightConnector1">
            <a:avLst/>
          </a:prstGeom>
          <a:noFill/>
          <a:ln w="12700" cap="flat" cmpd="sng">
            <a:solidFill>
              <a:schemeClr val="accent1"/>
            </a:solidFill>
            <a:prstDash val="solid"/>
            <a:round/>
            <a:headEnd type="none" w="sm" len="sm"/>
            <a:tailEnd type="none" w="sm" len="sm"/>
          </a:ln>
        </p:spPr>
      </p:cxnSp>
      <p:sp>
        <p:nvSpPr>
          <p:cNvPr id="194" name="Google Shape;194;p6"/>
          <p:cNvSpPr/>
          <p:nvPr/>
        </p:nvSpPr>
        <p:spPr>
          <a:xfrm>
            <a:off x="2928956" y="352783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cxnSp>
        <p:nvCxnSpPr>
          <p:cNvPr id="195" name="Google Shape;195;p6"/>
          <p:cNvCxnSpPr>
            <a:stCxn id="194" idx="7"/>
            <a:endCxn id="181" idx="3"/>
          </p:cNvCxnSpPr>
          <p:nvPr/>
        </p:nvCxnSpPr>
        <p:spPr>
          <a:xfrm rot="10800000" flipH="1">
            <a:off x="3643380" y="2825115"/>
            <a:ext cx="584100" cy="825300"/>
          </a:xfrm>
          <a:prstGeom prst="straightConnector1">
            <a:avLst/>
          </a:prstGeom>
          <a:noFill/>
          <a:ln w="12700" cap="flat" cmpd="sng">
            <a:solidFill>
              <a:schemeClr val="accent1"/>
            </a:solidFill>
            <a:prstDash val="solid"/>
            <a:round/>
            <a:headEnd type="none" w="sm" len="sm"/>
            <a:tailEnd type="none" w="sm" len="sm"/>
          </a:ln>
        </p:spPr>
      </p:cxnSp>
      <p:sp>
        <p:nvSpPr>
          <p:cNvPr id="196" name="Google Shape;196;p6"/>
          <p:cNvSpPr txBox="1"/>
          <p:nvPr/>
        </p:nvSpPr>
        <p:spPr>
          <a:xfrm>
            <a:off x="3996563" y="2309912"/>
            <a:ext cx="10539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Georgia"/>
                <a:ea typeface="Georgia"/>
                <a:cs typeface="Georgia"/>
                <a:sym typeface="Georgia"/>
              </a:rPr>
              <a:t>Digital Academy</a:t>
            </a:r>
            <a:endParaRPr sz="1100" b="1" i="0" u="none" strike="noStrike" cap="none">
              <a:solidFill>
                <a:schemeClr val="dk1"/>
              </a:solidFill>
              <a:latin typeface="Georgia"/>
              <a:ea typeface="Georgia"/>
              <a:cs typeface="Georgia"/>
              <a:sym typeface="Georgia"/>
            </a:endParaRPr>
          </a:p>
        </p:txBody>
      </p:sp>
      <p:sp>
        <p:nvSpPr>
          <p:cNvPr id="197" name="Google Shape;197;p6"/>
          <p:cNvSpPr txBox="1"/>
          <p:nvPr/>
        </p:nvSpPr>
        <p:spPr>
          <a:xfrm>
            <a:off x="8517899" y="4639112"/>
            <a:ext cx="494950" cy="369332"/>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Narrow"/>
                <a:ea typeface="Arial Narrow"/>
                <a:cs typeface="Arial Narrow"/>
                <a:sym typeface="Arial Narrow"/>
              </a:rPr>
              <a:t>3</a:t>
            </a:r>
            <a:endParaRPr sz="1800" b="0" i="0" u="none" strike="noStrike" cap="none">
              <a:solidFill>
                <a:schemeClr val="dk1"/>
              </a:solidFill>
              <a:latin typeface="Arial Narrow"/>
              <a:ea typeface="Arial Narrow"/>
              <a:cs typeface="Arial Narrow"/>
              <a:sym typeface="Arial Narrow"/>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7"/>
          <p:cNvSpPr txBox="1"/>
          <p:nvPr/>
        </p:nvSpPr>
        <p:spPr>
          <a:xfrm>
            <a:off x="327074" y="73855"/>
            <a:ext cx="69846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4E5B73"/>
                </a:solidFill>
                <a:latin typeface="Georgia"/>
                <a:ea typeface="Georgia"/>
                <a:cs typeface="Georgia"/>
                <a:sym typeface="Georgia"/>
              </a:rPr>
              <a:t>Digital Academy: the update</a:t>
            </a:r>
            <a:endParaRPr sz="3000" b="0" i="0" u="none" strike="noStrike" cap="none">
              <a:solidFill>
                <a:srgbClr val="4E5B73"/>
              </a:solidFill>
              <a:latin typeface="Georgia"/>
              <a:ea typeface="Georgia"/>
              <a:cs typeface="Georgia"/>
              <a:sym typeface="Georgia"/>
            </a:endParaRPr>
          </a:p>
        </p:txBody>
      </p:sp>
      <p:sp>
        <p:nvSpPr>
          <p:cNvPr id="203" name="Google Shape;203;p7"/>
          <p:cNvSpPr/>
          <p:nvPr/>
        </p:nvSpPr>
        <p:spPr>
          <a:xfrm>
            <a:off x="2192298" y="181478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accent1"/>
              </a:solidFill>
              <a:latin typeface="Arial"/>
              <a:ea typeface="Arial"/>
              <a:cs typeface="Arial"/>
              <a:sym typeface="Arial"/>
            </a:endParaRPr>
          </a:p>
        </p:txBody>
      </p:sp>
      <p:pic>
        <p:nvPicPr>
          <p:cNvPr id="204" name="Google Shape;204;p7" descr="keynote, lesson, presentation, report, statistics icon"/>
          <p:cNvPicPr preferRelativeResize="0"/>
          <p:nvPr/>
        </p:nvPicPr>
        <p:blipFill rotWithShape="1">
          <a:blip r:embed="rId3">
            <a:alphaModFix/>
          </a:blip>
          <a:srcRect/>
          <a:stretch/>
        </p:blipFill>
        <p:spPr>
          <a:xfrm>
            <a:off x="5513786" y="3725209"/>
            <a:ext cx="542015" cy="542015"/>
          </a:xfrm>
          <a:prstGeom prst="rect">
            <a:avLst/>
          </a:prstGeom>
          <a:noFill/>
          <a:ln>
            <a:noFill/>
          </a:ln>
        </p:spPr>
      </p:pic>
      <p:sp>
        <p:nvSpPr>
          <p:cNvPr id="205" name="Google Shape;205;p7"/>
          <p:cNvSpPr txBox="1"/>
          <p:nvPr/>
        </p:nvSpPr>
        <p:spPr>
          <a:xfrm>
            <a:off x="482750" y="1464843"/>
            <a:ext cx="1707300" cy="13314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Foundations</a:t>
            </a:r>
            <a:endParaRPr sz="1050" b="1" i="0" u="none" strike="noStrike" cap="none">
              <a:solidFill>
                <a:srgbClr val="3F3F3F"/>
              </a:solidFill>
              <a:latin typeface="Georgia"/>
              <a:ea typeface="Georgia"/>
              <a:cs typeface="Georgia"/>
              <a:sym typeface="Georgia"/>
            </a:endParaRPr>
          </a:p>
          <a:p>
            <a:pPr marL="0" marR="0" lvl="0" indent="0" algn="r"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digital open learning and Digital 101 for all public servants</a:t>
            </a:r>
            <a:endParaRPr sz="1050" b="0" i="0" u="none" strike="noStrike" cap="none">
              <a:solidFill>
                <a:srgbClr val="3F3F3F"/>
              </a:solidFill>
              <a:latin typeface="Georgia"/>
              <a:ea typeface="Georgia"/>
              <a:cs typeface="Georgia"/>
              <a:sym typeface="Georgia"/>
            </a:endParaRPr>
          </a:p>
          <a:p>
            <a:pPr marL="0" marR="0" lvl="0" indent="0" algn="r" rtl="0">
              <a:lnSpc>
                <a:spcPct val="100000"/>
              </a:lnSpc>
              <a:spcBef>
                <a:spcPts val="0"/>
              </a:spcBef>
              <a:spcAft>
                <a:spcPts val="0"/>
              </a:spcAft>
              <a:buClr>
                <a:schemeClr val="dk1"/>
              </a:buClr>
              <a:buSzPts val="1050"/>
              <a:buFont typeface="Arial"/>
              <a:buNone/>
            </a:pPr>
            <a:r>
              <a:rPr lang="en-US" sz="1050" b="0" i="0" u="none" strike="noStrike" cap="none">
                <a:solidFill>
                  <a:schemeClr val="accent3"/>
                </a:solidFill>
                <a:latin typeface="Georgia"/>
                <a:ea typeface="Georgia"/>
                <a:cs typeface="Georgia"/>
                <a:sym typeface="Georgia"/>
              </a:rPr>
              <a:t>Building to a critical mass throughout 2019</a:t>
            </a:r>
            <a:endParaRPr sz="1400" b="0" i="0" u="none" strike="noStrike" cap="none">
              <a:solidFill>
                <a:schemeClr val="accent3"/>
              </a:solidFill>
              <a:latin typeface="Georgia"/>
              <a:ea typeface="Georgia"/>
              <a:cs typeface="Georgia"/>
              <a:sym typeface="Georgia"/>
            </a:endParaRPr>
          </a:p>
          <a:p>
            <a:pPr marL="0" marR="0" lvl="0" indent="0" algn="r" rtl="0">
              <a:lnSpc>
                <a:spcPct val="100000"/>
              </a:lnSpc>
              <a:spcBef>
                <a:spcPts val="0"/>
              </a:spcBef>
              <a:spcAft>
                <a:spcPts val="0"/>
              </a:spcAft>
              <a:buClr>
                <a:schemeClr val="dk1"/>
              </a:buClr>
              <a:buSzPts val="1050"/>
              <a:buFont typeface="Arial"/>
              <a:buNone/>
            </a:pPr>
            <a:r>
              <a:rPr lang="en-US" sz="1050" b="0" i="0" u="none" strike="noStrike" cap="none">
                <a:solidFill>
                  <a:schemeClr val="accent3"/>
                </a:solidFill>
                <a:latin typeface="Georgia"/>
                <a:ea typeface="Georgia"/>
                <a:cs typeface="Georgia"/>
                <a:sym typeface="Georgia"/>
              </a:rPr>
              <a:t>5, 800+ reached through busrides.ca</a:t>
            </a:r>
            <a:endParaRPr sz="1050" b="0" i="0" u="none" strike="noStrike" cap="none">
              <a:solidFill>
                <a:schemeClr val="accent3"/>
              </a:solidFill>
              <a:latin typeface="Georgia"/>
              <a:ea typeface="Georgia"/>
              <a:cs typeface="Georgia"/>
              <a:sym typeface="Georgia"/>
            </a:endParaRPr>
          </a:p>
        </p:txBody>
      </p:sp>
      <p:sp>
        <p:nvSpPr>
          <p:cNvPr id="206" name="Google Shape;206;p7"/>
          <p:cNvSpPr/>
          <p:nvPr/>
        </p:nvSpPr>
        <p:spPr>
          <a:xfrm>
            <a:off x="4104965" y="627842"/>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sp>
        <p:nvSpPr>
          <p:cNvPr id="207" name="Google Shape;207;p7"/>
          <p:cNvSpPr txBox="1"/>
          <p:nvPr/>
        </p:nvSpPr>
        <p:spPr>
          <a:xfrm>
            <a:off x="4984369" y="669587"/>
            <a:ext cx="3607200" cy="114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Premium </a:t>
            </a:r>
            <a:endParaRPr sz="1050" b="1" i="0" u="none" strike="noStrike" cap="none">
              <a:solidFill>
                <a:srgbClr val="3F3F3F"/>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to build organizational capacity</a:t>
            </a:r>
            <a:endParaRPr sz="1050" b="0" i="0" u="none" strike="noStrike" cap="none">
              <a:solidFill>
                <a:srgbClr val="3F3F3F"/>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accent3"/>
                </a:solidFill>
                <a:latin typeface="Georgia"/>
                <a:ea typeface="Georgia"/>
                <a:cs typeface="Georgia"/>
                <a:sym typeface="Georgia"/>
              </a:rPr>
              <a:t>Prototype AI, Data, Design, and DevOps </a:t>
            </a:r>
            <a:endParaRPr sz="1050" b="0" i="0" u="none" strike="noStrike" cap="none">
              <a:solidFill>
                <a:schemeClr val="accent3"/>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accent3"/>
                </a:solidFill>
                <a:latin typeface="Georgia"/>
                <a:ea typeface="Georgia"/>
                <a:cs typeface="Georgia"/>
                <a:sym typeface="Georgia"/>
              </a:rPr>
              <a:t>January – April 2019</a:t>
            </a:r>
            <a:endParaRPr sz="1050" b="0" i="0" u="none" strike="noStrike" cap="none">
              <a:solidFill>
                <a:schemeClr val="accent3"/>
              </a:solidFill>
              <a:latin typeface="Georgia"/>
              <a:ea typeface="Georgia"/>
              <a:cs typeface="Georgia"/>
              <a:sym typeface="Georgia"/>
            </a:endParaRPr>
          </a:p>
        </p:txBody>
      </p:sp>
      <p:pic>
        <p:nvPicPr>
          <p:cNvPr id="208" name="Google Shape;208;p7" descr="contacts, customers, family, group, team icon"/>
          <p:cNvPicPr preferRelativeResize="0"/>
          <p:nvPr/>
        </p:nvPicPr>
        <p:blipFill rotWithShape="1">
          <a:blip r:embed="rId4">
            <a:alphaModFix/>
          </a:blip>
          <a:srcRect/>
          <a:stretch/>
        </p:blipFill>
        <p:spPr>
          <a:xfrm>
            <a:off x="4252108" y="761175"/>
            <a:ext cx="542699" cy="542700"/>
          </a:xfrm>
          <a:prstGeom prst="rect">
            <a:avLst/>
          </a:prstGeom>
          <a:noFill/>
          <a:ln>
            <a:noFill/>
          </a:ln>
        </p:spPr>
      </p:pic>
      <p:sp>
        <p:nvSpPr>
          <p:cNvPr id="209" name="Google Shape;209;p7"/>
          <p:cNvSpPr/>
          <p:nvPr/>
        </p:nvSpPr>
        <p:spPr>
          <a:xfrm>
            <a:off x="4104965" y="211070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sp>
        <p:nvSpPr>
          <p:cNvPr id="210" name="Google Shape;210;p7"/>
          <p:cNvSpPr txBox="1"/>
          <p:nvPr/>
        </p:nvSpPr>
        <p:spPr>
          <a:xfrm>
            <a:off x="441575" y="3478260"/>
            <a:ext cx="2463000" cy="849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Certification and aftercare </a:t>
            </a:r>
            <a:endParaRPr sz="1050" b="1" i="0" u="none" strike="noStrike" cap="none">
              <a:solidFill>
                <a:srgbClr val="3F3F3F"/>
              </a:solidFill>
              <a:latin typeface="Georgia"/>
              <a:ea typeface="Georgia"/>
              <a:cs typeface="Georgia"/>
              <a:sym typeface="Georgia"/>
            </a:endParaRPr>
          </a:p>
          <a:p>
            <a:pPr marL="0" marR="0" lvl="0" indent="0" algn="r"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to provide access to tools and communities</a:t>
            </a:r>
            <a:endParaRPr sz="1050" b="0" i="0" u="none" strike="noStrike" cap="none">
              <a:solidFill>
                <a:srgbClr val="3F3F3F"/>
              </a:solidFill>
              <a:latin typeface="Georgia"/>
              <a:ea typeface="Georgia"/>
              <a:cs typeface="Georgia"/>
              <a:sym typeface="Georgia"/>
            </a:endParaRPr>
          </a:p>
          <a:p>
            <a:pPr marL="0" marR="0" lvl="0" indent="0" algn="r" rtl="0">
              <a:lnSpc>
                <a:spcPct val="100000"/>
              </a:lnSpc>
              <a:spcBef>
                <a:spcPts val="0"/>
              </a:spcBef>
              <a:spcAft>
                <a:spcPts val="0"/>
              </a:spcAft>
              <a:buClr>
                <a:schemeClr val="dk1"/>
              </a:buClr>
              <a:buSzPts val="1050"/>
              <a:buFont typeface="Arial"/>
              <a:buNone/>
            </a:pPr>
            <a:r>
              <a:rPr lang="en-US" sz="1050" b="0" i="0" u="none" strike="noStrike" cap="none">
                <a:solidFill>
                  <a:schemeClr val="accent3"/>
                </a:solidFill>
                <a:latin typeface="Georgia"/>
                <a:ea typeface="Georgia"/>
                <a:cs typeface="Georgia"/>
                <a:sym typeface="Georgia"/>
              </a:rPr>
              <a:t>Onboarding 5 external and 10 internal Fellows and building the team</a:t>
            </a:r>
            <a:endParaRPr sz="1050" b="0" i="0" u="none" strike="noStrike" cap="none">
              <a:solidFill>
                <a:schemeClr val="accent3"/>
              </a:solidFill>
              <a:latin typeface="Georgia"/>
              <a:ea typeface="Georgia"/>
              <a:cs typeface="Georgia"/>
              <a:sym typeface="Georgia"/>
            </a:endParaRPr>
          </a:p>
        </p:txBody>
      </p:sp>
      <p:sp>
        <p:nvSpPr>
          <p:cNvPr id="211" name="Google Shape;211;p7"/>
          <p:cNvSpPr/>
          <p:nvPr/>
        </p:nvSpPr>
        <p:spPr>
          <a:xfrm>
            <a:off x="5366300" y="3552407"/>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sp>
        <p:nvSpPr>
          <p:cNvPr id="212" name="Google Shape;212;p7"/>
          <p:cNvSpPr txBox="1"/>
          <p:nvPr/>
        </p:nvSpPr>
        <p:spPr>
          <a:xfrm>
            <a:off x="6789300" y="1739064"/>
            <a:ext cx="2354700" cy="912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Leadership </a:t>
            </a:r>
            <a:endParaRPr sz="1050" b="1" i="0" u="none" strike="noStrike" cap="none">
              <a:solidFill>
                <a:srgbClr val="3F3F3F"/>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to lead and implement digital transformation</a:t>
            </a:r>
            <a:endParaRPr sz="1050" b="0" i="0" u="none" strike="noStrike" cap="none">
              <a:solidFill>
                <a:srgbClr val="3F3F3F"/>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1050"/>
              <a:buFont typeface="Arial"/>
              <a:buNone/>
            </a:pPr>
            <a:r>
              <a:rPr lang="en-US" sz="1050" b="0" i="0" u="none" strike="noStrike" cap="none">
                <a:solidFill>
                  <a:schemeClr val="accent3"/>
                </a:solidFill>
                <a:latin typeface="Georgia"/>
                <a:ea typeface="Georgia"/>
                <a:cs typeface="Georgia"/>
                <a:sym typeface="Georgia"/>
              </a:rPr>
              <a:t>Prototype Leadership cohort</a:t>
            </a:r>
            <a:endParaRPr/>
          </a:p>
          <a:p>
            <a:pPr marL="0" marR="0" lvl="0" indent="0" algn="l" rtl="0">
              <a:lnSpc>
                <a:spcPct val="100000"/>
              </a:lnSpc>
              <a:spcBef>
                <a:spcPts val="0"/>
              </a:spcBef>
              <a:spcAft>
                <a:spcPts val="0"/>
              </a:spcAft>
              <a:buClr>
                <a:schemeClr val="dk1"/>
              </a:buClr>
              <a:buSzPts val="1050"/>
              <a:buFont typeface="Arial"/>
              <a:buNone/>
            </a:pPr>
            <a:r>
              <a:rPr lang="en-US" sz="1050" b="0" i="0" u="none" strike="noStrike" cap="none">
                <a:solidFill>
                  <a:schemeClr val="accent3"/>
                </a:solidFill>
                <a:latin typeface="Georgia"/>
                <a:ea typeface="Georgia"/>
                <a:cs typeface="Georgia"/>
                <a:sym typeface="Georgia"/>
              </a:rPr>
              <a:t>March - April 2019</a:t>
            </a:r>
            <a:endParaRPr sz="1050" b="0" i="0" u="none" strike="noStrike" cap="none">
              <a:solidFill>
                <a:schemeClr val="accent3"/>
              </a:solidFill>
              <a:latin typeface="Georgia"/>
              <a:ea typeface="Georgia"/>
              <a:cs typeface="Georgia"/>
              <a:sym typeface="Georgia"/>
            </a:endParaRPr>
          </a:p>
        </p:txBody>
      </p:sp>
      <p:sp>
        <p:nvSpPr>
          <p:cNvPr id="213" name="Google Shape;213;p7"/>
          <p:cNvSpPr/>
          <p:nvPr/>
        </p:nvSpPr>
        <p:spPr>
          <a:xfrm>
            <a:off x="5952314" y="181478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sp>
        <p:nvSpPr>
          <p:cNvPr id="214" name="Google Shape;214;p7"/>
          <p:cNvSpPr txBox="1"/>
          <p:nvPr/>
        </p:nvSpPr>
        <p:spPr>
          <a:xfrm>
            <a:off x="6203275" y="3533453"/>
            <a:ext cx="2172000" cy="73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Georgia"/>
                <a:ea typeface="Georgia"/>
                <a:cs typeface="Georgia"/>
                <a:sym typeface="Georgia"/>
              </a:rPr>
              <a:t>Practicum</a:t>
            </a:r>
            <a:r>
              <a:rPr lang="en-US" sz="1050" b="0" i="0" u="none" strike="noStrike" cap="none">
                <a:solidFill>
                  <a:srgbClr val="3F3F3F"/>
                </a:solidFill>
                <a:latin typeface="Georgia"/>
                <a:ea typeface="Georgia"/>
                <a:cs typeface="Georgia"/>
                <a:sym typeface="Georgia"/>
              </a:rPr>
              <a:t> </a:t>
            </a:r>
            <a:endParaRPr sz="1050" b="0" i="0" u="none" strike="noStrike" cap="none">
              <a:solidFill>
                <a:srgbClr val="3F3F3F"/>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to connect leaders and practitioners around problems</a:t>
            </a:r>
            <a:endParaRPr sz="1050" b="0" i="0" u="none" strike="noStrike" cap="none">
              <a:solidFill>
                <a:srgbClr val="3F3F3F"/>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accent3"/>
                </a:solidFill>
                <a:latin typeface="Georgia"/>
                <a:ea typeface="Georgia"/>
                <a:cs typeface="Georgia"/>
                <a:sym typeface="Georgia"/>
              </a:rPr>
              <a:t>May – June 2019</a:t>
            </a:r>
            <a:endParaRPr sz="1050" b="0" i="0" u="none" strike="noStrike" cap="none">
              <a:solidFill>
                <a:schemeClr val="accent3"/>
              </a:solidFill>
              <a:latin typeface="Georgia"/>
              <a:ea typeface="Georgia"/>
              <a:cs typeface="Georgia"/>
              <a:sym typeface="Georgia"/>
            </a:endParaRPr>
          </a:p>
        </p:txBody>
      </p:sp>
      <p:pic>
        <p:nvPicPr>
          <p:cNvPr id="215" name="Google Shape;215;p7" descr="application, check, clipboard, confirm, correct icon"/>
          <p:cNvPicPr preferRelativeResize="0"/>
          <p:nvPr/>
        </p:nvPicPr>
        <p:blipFill rotWithShape="1">
          <a:blip r:embed="rId5">
            <a:alphaModFix/>
          </a:blip>
          <a:srcRect/>
          <a:stretch/>
        </p:blipFill>
        <p:spPr>
          <a:xfrm>
            <a:off x="2338337" y="1935513"/>
            <a:ext cx="542700" cy="542700"/>
          </a:xfrm>
          <a:prstGeom prst="rect">
            <a:avLst/>
          </a:prstGeom>
          <a:noFill/>
          <a:ln>
            <a:noFill/>
          </a:ln>
        </p:spPr>
      </p:pic>
      <p:pic>
        <p:nvPicPr>
          <p:cNvPr id="216" name="Google Shape;216;p7" descr="bag, briefcase, business, career, job icon"/>
          <p:cNvPicPr preferRelativeResize="0"/>
          <p:nvPr/>
        </p:nvPicPr>
        <p:blipFill rotWithShape="1">
          <a:blip r:embed="rId6">
            <a:alphaModFix/>
          </a:blip>
          <a:srcRect/>
          <a:stretch/>
        </p:blipFill>
        <p:spPr>
          <a:xfrm>
            <a:off x="6113010" y="1929677"/>
            <a:ext cx="542700" cy="542700"/>
          </a:xfrm>
          <a:prstGeom prst="rect">
            <a:avLst/>
          </a:prstGeom>
          <a:noFill/>
          <a:ln>
            <a:noFill/>
          </a:ln>
        </p:spPr>
      </p:pic>
      <p:pic>
        <p:nvPicPr>
          <p:cNvPr id="217" name="Google Shape;217;p7" descr="control, drag, mix, random, shuffle icon"/>
          <p:cNvPicPr preferRelativeResize="0"/>
          <p:nvPr/>
        </p:nvPicPr>
        <p:blipFill rotWithShape="1">
          <a:blip r:embed="rId7">
            <a:alphaModFix/>
          </a:blip>
          <a:srcRect/>
          <a:stretch/>
        </p:blipFill>
        <p:spPr>
          <a:xfrm>
            <a:off x="3085851" y="3674982"/>
            <a:ext cx="542700" cy="542700"/>
          </a:xfrm>
          <a:prstGeom prst="rect">
            <a:avLst/>
          </a:prstGeom>
          <a:noFill/>
          <a:ln>
            <a:noFill/>
          </a:ln>
        </p:spPr>
      </p:pic>
      <p:cxnSp>
        <p:nvCxnSpPr>
          <p:cNvPr id="218" name="Google Shape;218;p7"/>
          <p:cNvCxnSpPr>
            <a:stCxn id="203" idx="6"/>
          </p:cNvCxnSpPr>
          <p:nvPr/>
        </p:nvCxnSpPr>
        <p:spPr>
          <a:xfrm>
            <a:off x="3029298" y="2233289"/>
            <a:ext cx="1075800" cy="295800"/>
          </a:xfrm>
          <a:prstGeom prst="straightConnector1">
            <a:avLst/>
          </a:prstGeom>
          <a:noFill/>
          <a:ln w="12700" cap="flat" cmpd="sng">
            <a:solidFill>
              <a:schemeClr val="accent1"/>
            </a:solidFill>
            <a:prstDash val="solid"/>
            <a:round/>
            <a:headEnd type="none" w="sm" len="sm"/>
            <a:tailEnd type="none" w="sm" len="sm"/>
          </a:ln>
        </p:spPr>
      </p:cxnSp>
      <p:cxnSp>
        <p:nvCxnSpPr>
          <p:cNvPr id="219" name="Google Shape;219;p7"/>
          <p:cNvCxnSpPr>
            <a:stCxn id="206" idx="4"/>
            <a:endCxn id="209" idx="0"/>
          </p:cNvCxnSpPr>
          <p:nvPr/>
        </p:nvCxnSpPr>
        <p:spPr>
          <a:xfrm>
            <a:off x="4523465" y="1464842"/>
            <a:ext cx="0" cy="645900"/>
          </a:xfrm>
          <a:prstGeom prst="straightConnector1">
            <a:avLst/>
          </a:prstGeom>
          <a:noFill/>
          <a:ln w="12700" cap="flat" cmpd="sng">
            <a:solidFill>
              <a:schemeClr val="accent1"/>
            </a:solidFill>
            <a:prstDash val="solid"/>
            <a:round/>
            <a:headEnd type="none" w="sm" len="sm"/>
            <a:tailEnd type="none" w="sm" len="sm"/>
          </a:ln>
        </p:spPr>
      </p:cxnSp>
      <p:cxnSp>
        <p:nvCxnSpPr>
          <p:cNvPr id="220" name="Google Shape;220;p7"/>
          <p:cNvCxnSpPr>
            <a:stCxn id="209" idx="5"/>
            <a:endCxn id="211" idx="1"/>
          </p:cNvCxnSpPr>
          <p:nvPr/>
        </p:nvCxnSpPr>
        <p:spPr>
          <a:xfrm>
            <a:off x="4819389" y="2825133"/>
            <a:ext cx="669600" cy="849900"/>
          </a:xfrm>
          <a:prstGeom prst="straightConnector1">
            <a:avLst/>
          </a:prstGeom>
          <a:noFill/>
          <a:ln w="12700" cap="flat" cmpd="sng">
            <a:solidFill>
              <a:schemeClr val="accent1"/>
            </a:solidFill>
            <a:prstDash val="solid"/>
            <a:round/>
            <a:headEnd type="none" w="sm" len="sm"/>
            <a:tailEnd type="none" w="sm" len="sm"/>
          </a:ln>
        </p:spPr>
      </p:cxnSp>
      <p:cxnSp>
        <p:nvCxnSpPr>
          <p:cNvPr id="221" name="Google Shape;221;p7"/>
          <p:cNvCxnSpPr>
            <a:endCxn id="213" idx="2"/>
          </p:cNvCxnSpPr>
          <p:nvPr/>
        </p:nvCxnSpPr>
        <p:spPr>
          <a:xfrm rot="10800000" flipH="1">
            <a:off x="4941914" y="2233289"/>
            <a:ext cx="1010400" cy="295800"/>
          </a:xfrm>
          <a:prstGeom prst="straightConnector1">
            <a:avLst/>
          </a:prstGeom>
          <a:noFill/>
          <a:ln w="12700" cap="flat" cmpd="sng">
            <a:solidFill>
              <a:schemeClr val="accent1"/>
            </a:solidFill>
            <a:prstDash val="solid"/>
            <a:round/>
            <a:headEnd type="none" w="sm" len="sm"/>
            <a:tailEnd type="none" w="sm" len="sm"/>
          </a:ln>
        </p:spPr>
      </p:cxnSp>
      <p:sp>
        <p:nvSpPr>
          <p:cNvPr id="222" name="Google Shape;222;p7"/>
          <p:cNvSpPr/>
          <p:nvPr/>
        </p:nvSpPr>
        <p:spPr>
          <a:xfrm>
            <a:off x="2928956" y="3527839"/>
            <a:ext cx="837000" cy="837000"/>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cxnSp>
        <p:nvCxnSpPr>
          <p:cNvPr id="223" name="Google Shape;223;p7"/>
          <p:cNvCxnSpPr>
            <a:stCxn id="222" idx="7"/>
            <a:endCxn id="209" idx="3"/>
          </p:cNvCxnSpPr>
          <p:nvPr/>
        </p:nvCxnSpPr>
        <p:spPr>
          <a:xfrm rot="10800000" flipH="1">
            <a:off x="3643380" y="2825115"/>
            <a:ext cx="584100" cy="825300"/>
          </a:xfrm>
          <a:prstGeom prst="straightConnector1">
            <a:avLst/>
          </a:prstGeom>
          <a:noFill/>
          <a:ln w="12700" cap="flat" cmpd="sng">
            <a:solidFill>
              <a:schemeClr val="accent1"/>
            </a:solidFill>
            <a:prstDash val="solid"/>
            <a:round/>
            <a:headEnd type="none" w="sm" len="sm"/>
            <a:tailEnd type="none" w="sm" len="sm"/>
          </a:ln>
        </p:spPr>
      </p:cxnSp>
      <p:sp>
        <p:nvSpPr>
          <p:cNvPr id="224" name="Google Shape;224;p7"/>
          <p:cNvSpPr txBox="1"/>
          <p:nvPr/>
        </p:nvSpPr>
        <p:spPr>
          <a:xfrm>
            <a:off x="3996563" y="2309912"/>
            <a:ext cx="10539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Georgia"/>
                <a:ea typeface="Georgia"/>
                <a:cs typeface="Georgia"/>
                <a:sym typeface="Georgia"/>
              </a:rPr>
              <a:t>Digital Academy</a:t>
            </a:r>
            <a:endParaRPr sz="1100" b="1" i="0" u="none" strike="noStrike" cap="none">
              <a:solidFill>
                <a:schemeClr val="dk1"/>
              </a:solidFill>
              <a:latin typeface="Georgia"/>
              <a:ea typeface="Georgia"/>
              <a:cs typeface="Georgia"/>
              <a:sym typeface="Georgia"/>
            </a:endParaRPr>
          </a:p>
        </p:txBody>
      </p:sp>
      <p:sp>
        <p:nvSpPr>
          <p:cNvPr id="225" name="Google Shape;225;p7"/>
          <p:cNvSpPr txBox="1"/>
          <p:nvPr/>
        </p:nvSpPr>
        <p:spPr>
          <a:xfrm>
            <a:off x="8517899" y="4639112"/>
            <a:ext cx="4950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Narrow"/>
                <a:ea typeface="Arial Narrow"/>
                <a:cs typeface="Arial Narrow"/>
                <a:sym typeface="Arial Narrow"/>
              </a:rPr>
              <a:t>3</a:t>
            </a:r>
            <a:endParaRPr sz="1800" b="0" i="0" u="none" strike="noStrike" cap="none">
              <a:solidFill>
                <a:schemeClr val="dk1"/>
              </a:solidFill>
              <a:latin typeface="Arial Narrow"/>
              <a:ea typeface="Arial Narrow"/>
              <a:cs typeface="Arial Narrow"/>
              <a:sym typeface="Arial Narro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8"/>
          <p:cNvSpPr txBox="1"/>
          <p:nvPr/>
        </p:nvSpPr>
        <p:spPr>
          <a:xfrm>
            <a:off x="8523215" y="4639112"/>
            <a:ext cx="4950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Narrow"/>
                <a:ea typeface="Arial Narrow"/>
                <a:cs typeface="Arial Narrow"/>
                <a:sym typeface="Arial Narrow"/>
              </a:rPr>
              <a:t>5</a:t>
            </a:r>
            <a:endParaRPr sz="1800" b="0" i="0" u="none" strike="noStrike" cap="none">
              <a:solidFill>
                <a:schemeClr val="dk1"/>
              </a:solidFill>
              <a:latin typeface="Arial Narrow"/>
              <a:ea typeface="Arial Narrow"/>
              <a:cs typeface="Arial Narrow"/>
              <a:sym typeface="Arial Narrow"/>
            </a:endParaRPr>
          </a:p>
        </p:txBody>
      </p:sp>
      <p:sp>
        <p:nvSpPr>
          <p:cNvPr id="232" name="Google Shape;232;p8"/>
          <p:cNvSpPr txBox="1">
            <a:spLocks noGrp="1"/>
          </p:cNvSpPr>
          <p:nvPr>
            <p:ph type="title"/>
          </p:nvPr>
        </p:nvSpPr>
        <p:spPr>
          <a:xfrm>
            <a:off x="821650" y="1287500"/>
            <a:ext cx="2644200" cy="887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700"/>
              <a:buNone/>
            </a:pPr>
            <a:r>
              <a:rPr lang="en-US"/>
              <a:t>Digital foundations</a:t>
            </a:r>
            <a:endParaRPr/>
          </a:p>
        </p:txBody>
      </p:sp>
      <p:sp>
        <p:nvSpPr>
          <p:cNvPr id="233" name="Google Shape;233;p8"/>
          <p:cNvSpPr/>
          <p:nvPr/>
        </p:nvSpPr>
        <p:spPr>
          <a:xfrm>
            <a:off x="716125" y="1283125"/>
            <a:ext cx="2174100" cy="8874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8"/>
          <p:cNvSpPr txBox="1"/>
          <p:nvPr/>
        </p:nvSpPr>
        <p:spPr>
          <a:xfrm>
            <a:off x="549225" y="312400"/>
            <a:ext cx="1699800" cy="123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800"/>
              <a:buFont typeface="Arial"/>
              <a:buNone/>
            </a:pPr>
            <a:r>
              <a:rPr lang="en-US" sz="6800" b="0" i="0" u="none" strike="noStrike" cap="none">
                <a:solidFill>
                  <a:schemeClr val="dk2"/>
                </a:solidFill>
                <a:latin typeface="Georgia"/>
                <a:ea typeface="Georgia"/>
                <a:cs typeface="Georgia"/>
                <a:sym typeface="Georgia"/>
              </a:rPr>
              <a:t>1</a:t>
            </a:r>
            <a:endParaRPr sz="6800" b="0" i="0" u="none" strike="noStrike" cap="none">
              <a:solidFill>
                <a:schemeClr val="dk2"/>
              </a:solidFill>
              <a:latin typeface="Georgia"/>
              <a:ea typeface="Georgia"/>
              <a:cs typeface="Georgia"/>
              <a:sym typeface="Georgia"/>
            </a:endParaRPr>
          </a:p>
        </p:txBody>
      </p:sp>
      <p:sp>
        <p:nvSpPr>
          <p:cNvPr id="235" name="Google Shape;235;p8"/>
          <p:cNvSpPr/>
          <p:nvPr/>
        </p:nvSpPr>
        <p:spPr>
          <a:xfrm>
            <a:off x="1008525" y="1128775"/>
            <a:ext cx="109500" cy="1095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8"/>
          <p:cNvSpPr/>
          <p:nvPr/>
        </p:nvSpPr>
        <p:spPr>
          <a:xfrm>
            <a:off x="711725" y="2224125"/>
            <a:ext cx="1168500" cy="37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8"/>
          <p:cNvSpPr/>
          <p:nvPr/>
        </p:nvSpPr>
        <p:spPr>
          <a:xfrm>
            <a:off x="3355950" y="426600"/>
            <a:ext cx="1379100" cy="2820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8"/>
          <p:cNvSpPr/>
          <p:nvPr/>
        </p:nvSpPr>
        <p:spPr>
          <a:xfrm>
            <a:off x="5309225" y="426600"/>
            <a:ext cx="1379100" cy="2820000"/>
          </a:xfrm>
          <a:prstGeom prst="rect">
            <a:avLst/>
          </a:prstGeom>
          <a:solidFill>
            <a:srgbClr val="3F2A5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8"/>
          <p:cNvSpPr/>
          <p:nvPr/>
        </p:nvSpPr>
        <p:spPr>
          <a:xfrm>
            <a:off x="7262500" y="426600"/>
            <a:ext cx="1379100" cy="2820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0" name="Google Shape;240;p8"/>
          <p:cNvPicPr preferRelativeResize="0"/>
          <p:nvPr/>
        </p:nvPicPr>
        <p:blipFill rotWithShape="1">
          <a:blip r:embed="rId3">
            <a:alphaModFix/>
          </a:blip>
          <a:srcRect/>
          <a:stretch/>
        </p:blipFill>
        <p:spPr>
          <a:xfrm>
            <a:off x="3401275" y="1086975"/>
            <a:ext cx="1288451" cy="1288451"/>
          </a:xfrm>
          <a:prstGeom prst="rect">
            <a:avLst/>
          </a:prstGeom>
          <a:noFill/>
          <a:ln>
            <a:noFill/>
          </a:ln>
        </p:spPr>
      </p:pic>
      <p:sp>
        <p:nvSpPr>
          <p:cNvPr id="241" name="Google Shape;241;p8"/>
          <p:cNvSpPr txBox="1"/>
          <p:nvPr/>
        </p:nvSpPr>
        <p:spPr>
          <a:xfrm>
            <a:off x="3355950" y="3246600"/>
            <a:ext cx="1379100" cy="966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A variety of learning opportunities to raise awareness and literacy for public servants</a:t>
            </a:r>
            <a:endParaRPr sz="1050" b="0" i="0" u="none" strike="noStrike" cap="none">
              <a:solidFill>
                <a:srgbClr val="3F3F3F"/>
              </a:solidFill>
              <a:latin typeface="Georgia"/>
              <a:ea typeface="Georgia"/>
              <a:cs typeface="Georgia"/>
              <a:sym typeface="Georgia"/>
            </a:endParaRPr>
          </a:p>
        </p:txBody>
      </p:sp>
      <p:sp>
        <p:nvSpPr>
          <p:cNvPr id="242" name="Google Shape;242;p8"/>
          <p:cNvSpPr txBox="1"/>
          <p:nvPr/>
        </p:nvSpPr>
        <p:spPr>
          <a:xfrm>
            <a:off x="5249075" y="3246600"/>
            <a:ext cx="1500900" cy="110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Combination of original content, third party solutions and community interactions</a:t>
            </a:r>
            <a:endParaRPr sz="1050" b="0" i="0" u="none" strike="noStrike" cap="none">
              <a:solidFill>
                <a:srgbClr val="3F3F3F"/>
              </a:solidFill>
              <a:latin typeface="Georgia"/>
              <a:ea typeface="Georgia"/>
              <a:cs typeface="Georgia"/>
              <a:sym typeface="Georgia"/>
            </a:endParaRPr>
          </a:p>
        </p:txBody>
      </p:sp>
      <p:sp>
        <p:nvSpPr>
          <p:cNvPr id="243" name="Google Shape;243;p8"/>
          <p:cNvSpPr txBox="1"/>
          <p:nvPr/>
        </p:nvSpPr>
        <p:spPr>
          <a:xfrm>
            <a:off x="7201600" y="3246600"/>
            <a:ext cx="1500900" cy="110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3F3F3F"/>
                </a:solidFill>
                <a:latin typeface="Georgia"/>
                <a:ea typeface="Georgia"/>
                <a:cs typeface="Georgia"/>
                <a:sym typeface="Georgia"/>
              </a:rPr>
              <a:t>Digital 101 online and across all of Canada</a:t>
            </a:r>
            <a:endParaRPr sz="1050" b="0" i="0" u="none" strike="noStrike" cap="none">
              <a:solidFill>
                <a:srgbClr val="3F3F3F"/>
              </a:solidFill>
              <a:latin typeface="Georgia"/>
              <a:ea typeface="Georgia"/>
              <a:cs typeface="Georgia"/>
              <a:sym typeface="Georgia"/>
            </a:endParaRPr>
          </a:p>
        </p:txBody>
      </p:sp>
      <p:sp>
        <p:nvSpPr>
          <p:cNvPr id="244" name="Google Shape;244;p8"/>
          <p:cNvSpPr/>
          <p:nvPr/>
        </p:nvSpPr>
        <p:spPr>
          <a:xfrm>
            <a:off x="5481613" y="1087000"/>
            <a:ext cx="1035828" cy="1288440"/>
          </a:xfrm>
          <a:prstGeom prst="lightningBol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5" name="Google Shape;245;p8"/>
          <p:cNvPicPr preferRelativeResize="0"/>
          <p:nvPr/>
        </p:nvPicPr>
        <p:blipFill rotWithShape="1">
          <a:blip r:embed="rId4">
            <a:alphaModFix/>
          </a:blip>
          <a:srcRect/>
          <a:stretch/>
        </p:blipFill>
        <p:spPr>
          <a:xfrm>
            <a:off x="7307825" y="1086975"/>
            <a:ext cx="1288451" cy="12884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9"/>
          <p:cNvSpPr txBox="1"/>
          <p:nvPr/>
        </p:nvSpPr>
        <p:spPr>
          <a:xfrm>
            <a:off x="8523215" y="4639112"/>
            <a:ext cx="4950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Narrow"/>
                <a:ea typeface="Arial Narrow"/>
                <a:cs typeface="Arial Narrow"/>
                <a:sym typeface="Arial Narrow"/>
              </a:rPr>
              <a:t>5</a:t>
            </a:r>
            <a:endParaRPr sz="1800" b="0" i="0" u="none" strike="noStrike" cap="none">
              <a:solidFill>
                <a:schemeClr val="dk1"/>
              </a:solidFill>
              <a:latin typeface="Arial Narrow"/>
              <a:ea typeface="Arial Narrow"/>
              <a:cs typeface="Arial Narrow"/>
              <a:sym typeface="Arial Narrow"/>
            </a:endParaRPr>
          </a:p>
        </p:txBody>
      </p:sp>
      <p:sp>
        <p:nvSpPr>
          <p:cNvPr id="252" name="Google Shape;252;p9"/>
          <p:cNvSpPr txBox="1"/>
          <p:nvPr/>
        </p:nvSpPr>
        <p:spPr>
          <a:xfrm>
            <a:off x="167100" y="22500"/>
            <a:ext cx="1699800" cy="123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800"/>
              <a:buFont typeface="Arial"/>
              <a:buNone/>
            </a:pPr>
            <a:r>
              <a:rPr lang="en-US" sz="6800" b="0" i="0" u="none" strike="noStrike" cap="none">
                <a:solidFill>
                  <a:schemeClr val="dk2"/>
                </a:solidFill>
                <a:latin typeface="Georgia"/>
                <a:ea typeface="Georgia"/>
                <a:cs typeface="Georgia"/>
                <a:sym typeface="Georgia"/>
              </a:rPr>
              <a:t>2</a:t>
            </a:r>
            <a:endParaRPr sz="6800" b="0" i="0" u="none" strike="noStrike" cap="none">
              <a:solidFill>
                <a:schemeClr val="dk2"/>
              </a:solidFill>
              <a:latin typeface="Georgia"/>
              <a:ea typeface="Georgia"/>
              <a:cs typeface="Georgia"/>
              <a:sym typeface="Georgia"/>
            </a:endParaRPr>
          </a:p>
        </p:txBody>
      </p:sp>
      <p:sp>
        <p:nvSpPr>
          <p:cNvPr id="253" name="Google Shape;253;p9"/>
          <p:cNvSpPr/>
          <p:nvPr/>
        </p:nvSpPr>
        <p:spPr>
          <a:xfrm>
            <a:off x="718625" y="838875"/>
            <a:ext cx="109500" cy="1095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9"/>
          <p:cNvSpPr/>
          <p:nvPr/>
        </p:nvSpPr>
        <p:spPr>
          <a:xfrm>
            <a:off x="298875" y="1012825"/>
            <a:ext cx="3092100" cy="68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9"/>
          <p:cNvSpPr txBox="1"/>
          <p:nvPr/>
        </p:nvSpPr>
        <p:spPr>
          <a:xfrm>
            <a:off x="237975" y="2590880"/>
            <a:ext cx="1500900" cy="110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accent1"/>
                </a:solidFill>
                <a:latin typeface="Georgia"/>
                <a:ea typeface="Georgia"/>
                <a:cs typeface="Georgia"/>
                <a:sym typeface="Georgia"/>
              </a:rPr>
              <a:t>Data</a:t>
            </a:r>
            <a:r>
              <a:rPr lang="en-US" sz="1050" b="0" i="0" u="none" strike="noStrike" cap="none">
                <a:solidFill>
                  <a:srgbClr val="3F3F3F"/>
                </a:solidFill>
                <a:latin typeface="Georgia"/>
                <a:ea typeface="Georgia"/>
                <a:cs typeface="Georgia"/>
                <a:sym typeface="Georgia"/>
              </a:rPr>
              <a:t>: skills and tools required to conduct analytics, develop and test hypotheses, visualize and share reproducible results</a:t>
            </a:r>
            <a:endParaRPr sz="1050" b="0" i="0" u="none" strike="noStrike" cap="none">
              <a:solidFill>
                <a:srgbClr val="3F3F3F"/>
              </a:solidFill>
              <a:latin typeface="Georgia"/>
              <a:ea typeface="Georgia"/>
              <a:cs typeface="Georgia"/>
              <a:sym typeface="Georgia"/>
            </a:endParaRPr>
          </a:p>
        </p:txBody>
      </p:sp>
      <p:sp>
        <p:nvSpPr>
          <p:cNvPr id="256" name="Google Shape;256;p9"/>
          <p:cNvSpPr txBox="1"/>
          <p:nvPr/>
        </p:nvSpPr>
        <p:spPr>
          <a:xfrm>
            <a:off x="1994800" y="2590880"/>
            <a:ext cx="1500900" cy="110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accent1"/>
                </a:solidFill>
                <a:latin typeface="Georgia"/>
                <a:ea typeface="Georgia"/>
                <a:cs typeface="Georgia"/>
                <a:sym typeface="Georgia"/>
              </a:rPr>
              <a:t>Design</a:t>
            </a:r>
            <a:r>
              <a:rPr lang="en-US" sz="1050" b="0" i="0" u="none" strike="noStrike" cap="none">
                <a:solidFill>
                  <a:srgbClr val="3F3F3F"/>
                </a:solidFill>
                <a:latin typeface="Georgia"/>
                <a:ea typeface="Georgia"/>
                <a:cs typeface="Georgia"/>
                <a:sym typeface="Georgia"/>
              </a:rPr>
              <a:t>: skills related to techniques and tools used in user experience research and service design in a digital age</a:t>
            </a:r>
            <a:endParaRPr sz="1050" b="0" i="0" u="none" strike="noStrike" cap="none">
              <a:solidFill>
                <a:srgbClr val="3F3F3F"/>
              </a:solidFill>
              <a:latin typeface="Georgia"/>
              <a:ea typeface="Georgia"/>
              <a:cs typeface="Georgia"/>
              <a:sym typeface="Georgia"/>
            </a:endParaRPr>
          </a:p>
        </p:txBody>
      </p:sp>
      <p:sp>
        <p:nvSpPr>
          <p:cNvPr id="257" name="Google Shape;257;p9"/>
          <p:cNvSpPr txBox="1"/>
          <p:nvPr/>
        </p:nvSpPr>
        <p:spPr>
          <a:xfrm>
            <a:off x="3821550" y="2590880"/>
            <a:ext cx="1500900" cy="181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accent1"/>
                </a:solidFill>
                <a:latin typeface="Georgia"/>
                <a:ea typeface="Georgia"/>
                <a:cs typeface="Georgia"/>
                <a:sym typeface="Georgia"/>
              </a:rPr>
              <a:t>Artificial intelligence and machine learning</a:t>
            </a:r>
            <a:r>
              <a:rPr lang="en-US" sz="1050" b="0" i="0" u="none" strike="noStrike" cap="none">
                <a:solidFill>
                  <a:srgbClr val="3F3F3F"/>
                </a:solidFill>
                <a:latin typeface="Georgia"/>
                <a:ea typeface="Georgia"/>
                <a:cs typeface="Georgia"/>
                <a:sym typeface="Georgia"/>
              </a:rPr>
              <a:t>: practical experience in developing and using algorithms to learn from and make predictions or decisions based on data</a:t>
            </a:r>
            <a:endParaRPr sz="1050" b="0" i="0" u="none" strike="noStrike" cap="none">
              <a:solidFill>
                <a:srgbClr val="3F3F3F"/>
              </a:solidFill>
              <a:latin typeface="Georgia"/>
              <a:ea typeface="Georgia"/>
              <a:cs typeface="Georgia"/>
              <a:sym typeface="Georgia"/>
            </a:endParaRPr>
          </a:p>
        </p:txBody>
      </p:sp>
      <p:sp>
        <p:nvSpPr>
          <p:cNvPr id="258" name="Google Shape;258;p9"/>
          <p:cNvSpPr txBox="1"/>
          <p:nvPr/>
        </p:nvSpPr>
        <p:spPr>
          <a:xfrm>
            <a:off x="5760775" y="2623330"/>
            <a:ext cx="1500900" cy="110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accent1"/>
                </a:solidFill>
                <a:latin typeface="Georgia"/>
                <a:ea typeface="Georgia"/>
                <a:cs typeface="Georgia"/>
                <a:sym typeface="Georgia"/>
              </a:rPr>
              <a:t>DevOps</a:t>
            </a:r>
            <a:r>
              <a:rPr lang="en-US" sz="1050" b="0" i="0" u="none" strike="noStrike" cap="none">
                <a:solidFill>
                  <a:srgbClr val="3F3F3F"/>
                </a:solidFill>
                <a:latin typeface="Georgia"/>
                <a:ea typeface="Georgia"/>
                <a:cs typeface="Georgia"/>
                <a:sym typeface="Georgia"/>
              </a:rPr>
              <a:t>: application &amp; Web development and coding; includes bootcamp in developing web and mobile applications</a:t>
            </a:r>
            <a:endParaRPr sz="1050" b="0" i="0" u="none" strike="noStrike" cap="none">
              <a:solidFill>
                <a:srgbClr val="3F3F3F"/>
              </a:solidFill>
              <a:latin typeface="Georgia"/>
              <a:ea typeface="Georgia"/>
              <a:cs typeface="Georgia"/>
              <a:sym typeface="Georgia"/>
            </a:endParaRPr>
          </a:p>
        </p:txBody>
      </p:sp>
      <p:sp>
        <p:nvSpPr>
          <p:cNvPr id="259" name="Google Shape;259;p9"/>
          <p:cNvSpPr txBox="1"/>
          <p:nvPr/>
        </p:nvSpPr>
        <p:spPr>
          <a:xfrm>
            <a:off x="7578225" y="2623330"/>
            <a:ext cx="1500900" cy="110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accent1"/>
                </a:solidFill>
                <a:latin typeface="Georgia"/>
                <a:ea typeface="Georgia"/>
                <a:cs typeface="Georgia"/>
                <a:sym typeface="Georgia"/>
              </a:rPr>
              <a:t>Disruption</a:t>
            </a:r>
            <a:r>
              <a:rPr lang="en-US" sz="1050" b="0" i="0" u="none" strike="noStrike" cap="none">
                <a:solidFill>
                  <a:srgbClr val="3F3F3F"/>
                </a:solidFill>
                <a:latin typeface="Georgia"/>
                <a:ea typeface="Georgia"/>
                <a:cs typeface="Georgia"/>
                <a:sym typeface="Georgia"/>
              </a:rPr>
              <a:t>: understanding technology and how it’s impacting and could impact Canada</a:t>
            </a:r>
            <a:endParaRPr sz="1050" b="0" i="0" u="none" strike="noStrike" cap="none">
              <a:solidFill>
                <a:srgbClr val="3F3F3F"/>
              </a:solidFill>
              <a:latin typeface="Georgia"/>
              <a:ea typeface="Georgia"/>
              <a:cs typeface="Georgia"/>
              <a:sym typeface="Georgia"/>
            </a:endParaRPr>
          </a:p>
        </p:txBody>
      </p:sp>
      <p:sp>
        <p:nvSpPr>
          <p:cNvPr id="260" name="Google Shape;260;p9"/>
          <p:cNvSpPr txBox="1"/>
          <p:nvPr/>
        </p:nvSpPr>
        <p:spPr>
          <a:xfrm>
            <a:off x="828125" y="245250"/>
            <a:ext cx="2923200" cy="61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4E5B73"/>
                </a:solidFill>
                <a:latin typeface="Georgia"/>
                <a:ea typeface="Georgia"/>
                <a:cs typeface="Georgia"/>
                <a:sym typeface="Georgia"/>
              </a:rPr>
              <a:t>Premium:</a:t>
            </a:r>
            <a:endParaRPr sz="2200" b="0" i="0" u="none" strike="noStrike" cap="none">
              <a:solidFill>
                <a:srgbClr val="4E5B73"/>
              </a:solidFill>
              <a:latin typeface="Georgia"/>
              <a:ea typeface="Georgia"/>
              <a:cs typeface="Georgia"/>
              <a:sym typeface="Georgia"/>
            </a:endParaRPr>
          </a:p>
        </p:txBody>
      </p:sp>
      <p:sp>
        <p:nvSpPr>
          <p:cNvPr id="261" name="Google Shape;261;p9"/>
          <p:cNvSpPr txBox="1"/>
          <p:nvPr/>
        </p:nvSpPr>
        <p:spPr>
          <a:xfrm>
            <a:off x="828125" y="564700"/>
            <a:ext cx="3000000" cy="39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E5B73"/>
                </a:solidFill>
                <a:latin typeface="Georgia"/>
                <a:ea typeface="Georgia"/>
                <a:cs typeface="Georgia"/>
                <a:sym typeface="Georgia"/>
              </a:rPr>
              <a:t>Specialized learning</a:t>
            </a:r>
            <a:endParaRPr sz="1400" b="0" i="0" u="none" strike="noStrike" cap="none">
              <a:solidFill>
                <a:srgbClr val="000000"/>
              </a:solidFill>
              <a:latin typeface="Arial"/>
              <a:ea typeface="Arial"/>
              <a:cs typeface="Arial"/>
              <a:sym typeface="Arial"/>
            </a:endParaRPr>
          </a:p>
        </p:txBody>
      </p:sp>
      <p:pic>
        <p:nvPicPr>
          <p:cNvPr id="262" name="Google Shape;262;p9"/>
          <p:cNvPicPr preferRelativeResize="0"/>
          <p:nvPr/>
        </p:nvPicPr>
        <p:blipFill rotWithShape="1">
          <a:blip r:embed="rId3">
            <a:alphaModFix/>
          </a:blip>
          <a:srcRect/>
          <a:stretch/>
        </p:blipFill>
        <p:spPr>
          <a:xfrm>
            <a:off x="7875215" y="1325136"/>
            <a:ext cx="895500" cy="1080000"/>
          </a:xfrm>
          <a:prstGeom prst="rect">
            <a:avLst/>
          </a:prstGeom>
          <a:noFill/>
          <a:ln>
            <a:noFill/>
          </a:ln>
        </p:spPr>
      </p:pic>
      <p:pic>
        <p:nvPicPr>
          <p:cNvPr id="263" name="Google Shape;263;p9"/>
          <p:cNvPicPr preferRelativeResize="0"/>
          <p:nvPr/>
        </p:nvPicPr>
        <p:blipFill rotWithShape="1">
          <a:blip r:embed="rId4">
            <a:alphaModFix/>
          </a:blip>
          <a:srcRect/>
          <a:stretch/>
        </p:blipFill>
        <p:spPr>
          <a:xfrm>
            <a:off x="3939033" y="1386028"/>
            <a:ext cx="1265934" cy="1080000"/>
          </a:xfrm>
          <a:prstGeom prst="rect">
            <a:avLst/>
          </a:prstGeom>
          <a:noFill/>
          <a:ln>
            <a:noFill/>
          </a:ln>
        </p:spPr>
      </p:pic>
      <p:pic>
        <p:nvPicPr>
          <p:cNvPr id="264" name="Google Shape;264;p9"/>
          <p:cNvPicPr preferRelativeResize="0"/>
          <p:nvPr/>
        </p:nvPicPr>
        <p:blipFill rotWithShape="1">
          <a:blip r:embed="rId5">
            <a:alphaModFix/>
          </a:blip>
          <a:srcRect/>
          <a:stretch/>
        </p:blipFill>
        <p:spPr>
          <a:xfrm>
            <a:off x="6043506" y="1325136"/>
            <a:ext cx="935438" cy="1080000"/>
          </a:xfrm>
          <a:prstGeom prst="rect">
            <a:avLst/>
          </a:prstGeom>
          <a:noFill/>
          <a:ln>
            <a:noFill/>
          </a:ln>
        </p:spPr>
      </p:pic>
      <p:pic>
        <p:nvPicPr>
          <p:cNvPr id="265" name="Google Shape;265;p9"/>
          <p:cNvPicPr preferRelativeResize="0"/>
          <p:nvPr/>
        </p:nvPicPr>
        <p:blipFill rotWithShape="1">
          <a:blip r:embed="rId6">
            <a:alphaModFix/>
          </a:blip>
          <a:srcRect/>
          <a:stretch/>
        </p:blipFill>
        <p:spPr>
          <a:xfrm>
            <a:off x="2205250" y="1386028"/>
            <a:ext cx="1080000" cy="1080000"/>
          </a:xfrm>
          <a:prstGeom prst="rect">
            <a:avLst/>
          </a:prstGeom>
          <a:noFill/>
          <a:ln>
            <a:noFill/>
          </a:ln>
        </p:spPr>
      </p:pic>
      <p:pic>
        <p:nvPicPr>
          <p:cNvPr id="266" name="Google Shape;266;p9"/>
          <p:cNvPicPr preferRelativeResize="0"/>
          <p:nvPr/>
        </p:nvPicPr>
        <p:blipFill rotWithShape="1">
          <a:blip r:embed="rId7">
            <a:alphaModFix/>
          </a:blip>
          <a:srcRect/>
          <a:stretch/>
        </p:blipFill>
        <p:spPr>
          <a:xfrm>
            <a:off x="451237" y="1325136"/>
            <a:ext cx="1074375" cy="1080000"/>
          </a:xfrm>
          <a:prstGeom prst="rect">
            <a:avLst/>
          </a:prstGeom>
          <a:noFill/>
          <a:ln>
            <a:noFill/>
          </a:ln>
        </p:spPr>
      </p:pic>
    </p:spTree>
  </p:cSld>
  <p:clrMapOvr>
    <a:masterClrMapping/>
  </p:clrMapOvr>
</p:sld>
</file>

<file path=ppt/theme/theme1.xml><?xml version="1.0" encoding="utf-8"?>
<a:theme xmlns:a="http://schemas.openxmlformats.org/drawingml/2006/main" name="Canada School of Public Service">
  <a:themeElements>
    <a:clrScheme name="Canada School of Public Service">
      <a:dk1>
        <a:srgbClr val="000000"/>
      </a:dk1>
      <a:lt1>
        <a:srgbClr val="FFFFFF"/>
      </a:lt1>
      <a:dk2>
        <a:srgbClr val="3F2A56"/>
      </a:dk2>
      <a:lt2>
        <a:srgbClr val="E6E6E6"/>
      </a:lt2>
      <a:accent1>
        <a:srgbClr val="3F2A56"/>
      </a:accent1>
      <a:accent2>
        <a:srgbClr val="4E5B73"/>
      </a:accent2>
      <a:accent3>
        <a:srgbClr val="DA797A"/>
      </a:accent3>
      <a:accent4>
        <a:srgbClr val="D9D9D9"/>
      </a:accent4>
      <a:accent5>
        <a:srgbClr val="BFBFBF"/>
      </a:accent5>
      <a:accent6>
        <a:srgbClr val="A6A6A6"/>
      </a:accent6>
      <a:hlink>
        <a:srgbClr val="4E5B7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1974</Words>
  <Application>Microsoft Office PowerPoint</Application>
  <PresentationFormat>On-screen Show (16:9)</PresentationFormat>
  <Paragraphs>405</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Arial Narrow</vt:lpstr>
      <vt:lpstr>Calibri</vt:lpstr>
      <vt:lpstr>Georgia</vt:lpstr>
      <vt:lpstr>Merriweather Sans</vt:lpstr>
      <vt:lpstr>Roboto</vt:lpstr>
      <vt:lpstr>Canada School of Public Service</vt:lpstr>
      <vt:lpstr>Canada School of Public Service Digital Academy</vt:lpstr>
      <vt:lpstr>PowerPoint Presentation</vt:lpstr>
      <vt:lpstr>Why digital? </vt:lpstr>
      <vt:lpstr>PowerPoint Presentation</vt:lpstr>
      <vt:lpstr>Leadership based on ten digital standards</vt:lpstr>
      <vt:lpstr>PowerPoint Presentation</vt:lpstr>
      <vt:lpstr>PowerPoint Presentation</vt:lpstr>
      <vt:lpstr>Digital foundations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Leadership: Curriculum overview</vt:lpstr>
      <vt:lpstr>Foundations: Curriculum overview</vt:lpstr>
      <vt:lpstr>Premium: Sample Data Curriculum</vt:lpstr>
      <vt:lpstr>Premium: Sample AI/ML Curriculum</vt:lpstr>
      <vt:lpstr>Premium: Sample Design Curriculum</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Canada School of Public Service Digital Academy</dc:title>
  <dc:creator>Kent Aitken</dc:creator>
  <cp:lastModifiedBy>Kent Aitken</cp:lastModifiedBy>
  <cp:revision>2</cp:revision>
  <dcterms:modified xsi:type="dcterms:W3CDTF">2019-06-06T13:29:26Z</dcterms:modified>
</cp:coreProperties>
</file>